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DM Sans" charset="1" panose="00000000000000000000"/>
      <p:regular r:id="rId11"/>
    </p:embeddedFont>
    <p:embeddedFont>
      <p:font typeface="DM Sans Bold" charset="1" panose="00000000000000000000"/>
      <p:regular r:id="rId12"/>
    </p:embeddedFont>
    <p:embeddedFont>
      <p:font typeface="DM Sans Italics" charset="1" panose="00000000000000000000"/>
      <p:regular r:id="rId13"/>
    </p:embeddedFont>
    <p:embeddedFont>
      <p:font typeface="DM Sans Bold Italics" charset="1" panose="00000000000000000000"/>
      <p:regular r:id="rId14"/>
    </p:embeddedFont>
    <p:embeddedFont>
      <p:font typeface="Open Sauce" charset="1" panose="00000500000000000000"/>
      <p:regular r:id="rId15"/>
    </p:embeddedFont>
    <p:embeddedFont>
      <p:font typeface="Open Sauce Bold" charset="1" panose="00000800000000000000"/>
      <p:regular r:id="rId16"/>
    </p:embeddedFont>
    <p:embeddedFont>
      <p:font typeface="Open Sauce Italics" charset="1" panose="00000500000000000000"/>
      <p:regular r:id="rId17"/>
    </p:embeddedFont>
    <p:embeddedFont>
      <p:font typeface="Open Sauce Bold Italics" charset="1" panose="00000800000000000000"/>
      <p:regular r:id="rId18"/>
    </p:embeddedFont>
    <p:embeddedFont>
      <p:font typeface="Open Sauce Light" charset="1" panose="00000400000000000000"/>
      <p:regular r:id="rId19"/>
    </p:embeddedFont>
    <p:embeddedFont>
      <p:font typeface="Open Sauce Light Italics" charset="1" panose="00000400000000000000"/>
      <p:regular r:id="rId20"/>
    </p:embeddedFont>
    <p:embeddedFont>
      <p:font typeface="Open Sauce Medium" charset="1" panose="00000600000000000000"/>
      <p:regular r:id="rId21"/>
    </p:embeddedFont>
    <p:embeddedFont>
      <p:font typeface="Open Sauce Medium Italics" charset="1" panose="00000600000000000000"/>
      <p:regular r:id="rId22"/>
    </p:embeddedFont>
    <p:embeddedFont>
      <p:font typeface="Open Sauce Semi-Bold" charset="1" panose="00000700000000000000"/>
      <p:regular r:id="rId23"/>
    </p:embeddedFont>
    <p:embeddedFont>
      <p:font typeface="Open Sauce Semi-Bold Italics" charset="1" panose="00000700000000000000"/>
      <p:regular r:id="rId24"/>
    </p:embeddedFont>
    <p:embeddedFont>
      <p:font typeface="Open Sauce Heavy" charset="1" panose="00000A00000000000000"/>
      <p:regular r:id="rId25"/>
    </p:embeddedFont>
    <p:embeddedFont>
      <p:font typeface="Open Sauce Heavy Italics" charset="1" panose="00000A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2" Target="../media/image3.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15" Target="../media/image17.png" Type="http://schemas.openxmlformats.org/officeDocument/2006/relationships/image"/><Relationship Id="rId16" Target="../media/image18.svg" Type="http://schemas.openxmlformats.org/officeDocument/2006/relationships/image"/><Relationship Id="rId2" Target="../media/image3.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2" Target="../media/image3.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media/image3.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7648029">
            <a:off x="14465523" y="8431707"/>
            <a:ext cx="7061148" cy="5751626"/>
          </a:xfrm>
          <a:custGeom>
            <a:avLst/>
            <a:gdLst/>
            <a:ahLst/>
            <a:cxnLst/>
            <a:rect r="r" b="b" t="t" l="l"/>
            <a:pathLst>
              <a:path h="5751626" w="7061148">
                <a:moveTo>
                  <a:pt x="0" y="0"/>
                </a:moveTo>
                <a:lnTo>
                  <a:pt x="7061148" y="0"/>
                </a:lnTo>
                <a:lnTo>
                  <a:pt x="7061148" y="5751626"/>
                </a:lnTo>
                <a:lnTo>
                  <a:pt x="0" y="5751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13884" y="-1935335"/>
            <a:ext cx="7987150" cy="6505897"/>
          </a:xfrm>
          <a:custGeom>
            <a:avLst/>
            <a:gdLst/>
            <a:ahLst/>
            <a:cxnLst/>
            <a:rect r="r" b="b" t="t" l="l"/>
            <a:pathLst>
              <a:path h="6505897" w="7987150">
                <a:moveTo>
                  <a:pt x="0" y="0"/>
                </a:moveTo>
                <a:lnTo>
                  <a:pt x="7987150" y="0"/>
                </a:lnTo>
                <a:lnTo>
                  <a:pt x="7987150" y="6505897"/>
                </a:lnTo>
                <a:lnTo>
                  <a:pt x="0" y="6505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508595" y="4765047"/>
            <a:ext cx="15961692" cy="13627295"/>
          </a:xfrm>
          <a:custGeom>
            <a:avLst/>
            <a:gdLst/>
            <a:ahLst/>
            <a:cxnLst/>
            <a:rect r="r" b="b" t="t" l="l"/>
            <a:pathLst>
              <a:path h="13627295" w="15961692">
                <a:moveTo>
                  <a:pt x="0" y="0"/>
                </a:moveTo>
                <a:lnTo>
                  <a:pt x="15961692" y="0"/>
                </a:lnTo>
                <a:lnTo>
                  <a:pt x="15961692" y="13627295"/>
                </a:lnTo>
                <a:lnTo>
                  <a:pt x="0" y="13627295"/>
                </a:lnTo>
                <a:lnTo>
                  <a:pt x="0" y="0"/>
                </a:lnTo>
                <a:close/>
              </a:path>
            </a:pathLst>
          </a:custGeom>
          <a:blipFill>
            <a:blip r:embed="rId4"/>
            <a:stretch>
              <a:fillRect l="0" t="0" r="0" b="0"/>
            </a:stretch>
          </a:blipFill>
        </p:spPr>
      </p:sp>
      <p:grpSp>
        <p:nvGrpSpPr>
          <p:cNvPr name="Group 5" id="5"/>
          <p:cNvGrpSpPr/>
          <p:nvPr/>
        </p:nvGrpSpPr>
        <p:grpSpPr>
          <a:xfrm rot="0">
            <a:off x="2818631" y="2889503"/>
            <a:ext cx="12615137" cy="4435899"/>
            <a:chOff x="0" y="0"/>
            <a:chExt cx="1893788" cy="665919"/>
          </a:xfrm>
        </p:grpSpPr>
        <p:sp>
          <p:nvSpPr>
            <p:cNvPr name="Freeform 6" id="6"/>
            <p:cNvSpPr/>
            <p:nvPr/>
          </p:nvSpPr>
          <p:spPr>
            <a:xfrm flipH="false" flipV="false" rot="0">
              <a:off x="0" y="0"/>
              <a:ext cx="1893788" cy="665919"/>
            </a:xfrm>
            <a:custGeom>
              <a:avLst/>
              <a:gdLst/>
              <a:ahLst/>
              <a:cxnLst/>
              <a:rect r="r" b="b" t="t" l="l"/>
              <a:pathLst>
                <a:path h="665919" w="1893788">
                  <a:moveTo>
                    <a:pt x="0" y="0"/>
                  </a:moveTo>
                  <a:lnTo>
                    <a:pt x="1893788" y="0"/>
                  </a:lnTo>
                  <a:lnTo>
                    <a:pt x="1893788" y="665919"/>
                  </a:lnTo>
                  <a:lnTo>
                    <a:pt x="0" y="665919"/>
                  </a:lnTo>
                  <a:close/>
                </a:path>
              </a:pathLst>
            </a:custGeom>
            <a:solidFill>
              <a:srgbClr val="000000">
                <a:alpha val="0"/>
              </a:srgbClr>
            </a:solidFill>
            <a:ln w="38100" cap="sq">
              <a:solidFill>
                <a:srgbClr val="FEFFFF"/>
              </a:solidFill>
              <a:prstDash val="solid"/>
              <a:miter/>
            </a:ln>
          </p:spPr>
        </p:sp>
        <p:sp>
          <p:nvSpPr>
            <p:cNvPr name="TextBox 7" id="7"/>
            <p:cNvSpPr txBox="true"/>
            <p:nvPr/>
          </p:nvSpPr>
          <p:spPr>
            <a:xfrm>
              <a:off x="0" y="-19050"/>
              <a:ext cx="1893788" cy="684969"/>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3059322" y="4775441"/>
            <a:ext cx="11906252" cy="2158353"/>
          </a:xfrm>
          <a:prstGeom prst="rect">
            <a:avLst/>
          </a:prstGeom>
        </p:spPr>
        <p:txBody>
          <a:bodyPr anchor="t" rtlCol="false" tIns="0" lIns="0" bIns="0" rIns="0">
            <a:spAutoFit/>
          </a:bodyPr>
          <a:lstStyle/>
          <a:p>
            <a:pPr algn="ctr" marL="0" indent="0" lvl="0">
              <a:lnSpc>
                <a:spcPts val="17632"/>
              </a:lnSpc>
              <a:spcBef>
                <a:spcPct val="0"/>
              </a:spcBef>
            </a:pPr>
            <a:r>
              <a:rPr lang="en-US" sz="12777" spc="1252">
                <a:solidFill>
                  <a:srgbClr val="FDFBFB"/>
                </a:solidFill>
                <a:latin typeface="League Spartan"/>
              </a:rPr>
              <a:t>RESPONSE</a:t>
            </a:r>
          </a:p>
        </p:txBody>
      </p:sp>
      <p:sp>
        <p:nvSpPr>
          <p:cNvPr name="TextBox 9" id="9"/>
          <p:cNvSpPr txBox="true"/>
          <p:nvPr/>
        </p:nvSpPr>
        <p:spPr>
          <a:xfrm rot="0">
            <a:off x="3059322" y="3246159"/>
            <a:ext cx="11906252" cy="1367847"/>
          </a:xfrm>
          <a:prstGeom prst="rect">
            <a:avLst/>
          </a:prstGeom>
        </p:spPr>
        <p:txBody>
          <a:bodyPr anchor="t" rtlCol="false" tIns="0" lIns="0" bIns="0" rIns="0">
            <a:spAutoFit/>
          </a:bodyPr>
          <a:lstStyle/>
          <a:p>
            <a:pPr algn="ctr">
              <a:lnSpc>
                <a:spcPts val="11280"/>
              </a:lnSpc>
            </a:pPr>
            <a:r>
              <a:rPr lang="en-US" sz="8173" spc="2002">
                <a:solidFill>
                  <a:srgbClr val="38B6FF"/>
                </a:solidFill>
                <a:latin typeface="DM Sans"/>
              </a:rPr>
              <a:t>INCIDENT</a:t>
            </a:r>
          </a:p>
        </p:txBody>
      </p:sp>
      <p:sp>
        <p:nvSpPr>
          <p:cNvPr name="Freeform 10" id="10"/>
          <p:cNvSpPr/>
          <p:nvPr/>
        </p:nvSpPr>
        <p:spPr>
          <a:xfrm flipH="false" flipV="false" rot="0">
            <a:off x="14454076" y="-3121190"/>
            <a:ext cx="7084041" cy="6048000"/>
          </a:xfrm>
          <a:custGeom>
            <a:avLst/>
            <a:gdLst/>
            <a:ahLst/>
            <a:cxnLst/>
            <a:rect r="r" b="b" t="t" l="l"/>
            <a:pathLst>
              <a:path h="6048000" w="7084041">
                <a:moveTo>
                  <a:pt x="0" y="0"/>
                </a:moveTo>
                <a:lnTo>
                  <a:pt x="7084041" y="0"/>
                </a:lnTo>
                <a:lnTo>
                  <a:pt x="7084041" y="6048000"/>
                </a:lnTo>
                <a:lnTo>
                  <a:pt x="0" y="6048000"/>
                </a:lnTo>
                <a:lnTo>
                  <a:pt x="0" y="0"/>
                </a:lnTo>
                <a:close/>
              </a:path>
            </a:pathLst>
          </a:custGeom>
          <a:blipFill>
            <a:blip r:embed="rId4"/>
            <a:stretch>
              <a:fillRect l="0" t="0" r="0" b="0"/>
            </a:stretch>
          </a:blipFill>
        </p:spPr>
      </p:sp>
      <p:sp>
        <p:nvSpPr>
          <p:cNvPr name="TextBox 11" id="11"/>
          <p:cNvSpPr txBox="true"/>
          <p:nvPr/>
        </p:nvSpPr>
        <p:spPr>
          <a:xfrm rot="0">
            <a:off x="10495341" y="7472378"/>
            <a:ext cx="4938427" cy="619183"/>
          </a:xfrm>
          <a:prstGeom prst="rect">
            <a:avLst/>
          </a:prstGeom>
        </p:spPr>
        <p:txBody>
          <a:bodyPr anchor="t" rtlCol="false" tIns="0" lIns="0" bIns="0" rIns="0">
            <a:spAutoFit/>
          </a:bodyPr>
          <a:lstStyle/>
          <a:p>
            <a:pPr algn="ctr" marL="0" indent="0" lvl="0">
              <a:lnSpc>
                <a:spcPts val="5110"/>
              </a:lnSpc>
              <a:spcBef>
                <a:spcPct val="0"/>
              </a:spcBef>
            </a:pPr>
            <a:r>
              <a:rPr lang="en-US" sz="3702" spc="303">
                <a:solidFill>
                  <a:srgbClr val="F5FFF5"/>
                </a:solidFill>
                <a:latin typeface="DM Sans"/>
              </a:rPr>
              <a:t>MATTIA CHIRIATTI</a:t>
            </a:r>
          </a:p>
        </p:txBody>
      </p:sp>
      <p:sp>
        <p:nvSpPr>
          <p:cNvPr name="TextBox 12" id="12"/>
          <p:cNvSpPr txBox="true"/>
          <p:nvPr/>
        </p:nvSpPr>
        <p:spPr>
          <a:xfrm rot="0">
            <a:off x="2818631" y="2117920"/>
            <a:ext cx="3959518" cy="619183"/>
          </a:xfrm>
          <a:prstGeom prst="rect">
            <a:avLst/>
          </a:prstGeom>
        </p:spPr>
        <p:txBody>
          <a:bodyPr anchor="t" rtlCol="false" tIns="0" lIns="0" bIns="0" rIns="0">
            <a:spAutoFit/>
          </a:bodyPr>
          <a:lstStyle/>
          <a:p>
            <a:pPr algn="ctr" marL="0" indent="0" lvl="0">
              <a:lnSpc>
                <a:spcPts val="5110"/>
              </a:lnSpc>
              <a:spcBef>
                <a:spcPct val="0"/>
              </a:spcBef>
            </a:pPr>
            <a:r>
              <a:rPr lang="en-US" sz="3702" spc="303">
                <a:solidFill>
                  <a:srgbClr val="F5FFF5"/>
                </a:solidFill>
                <a:latin typeface="DM Sans"/>
              </a:rPr>
              <a:t>PRATICA S9/L3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5803137" y="-5589191"/>
            <a:ext cx="29360619" cy="20784075"/>
            <a:chOff x="0" y="0"/>
            <a:chExt cx="39147492" cy="27712100"/>
          </a:xfrm>
        </p:grpSpPr>
        <p:sp>
          <p:nvSpPr>
            <p:cNvPr name="Freeform 3" id="3"/>
            <p:cNvSpPr/>
            <p:nvPr/>
          </p:nvSpPr>
          <p:spPr>
            <a:xfrm flipH="false" flipV="false" rot="0">
              <a:off x="23583572" y="14424403"/>
              <a:ext cx="15563920" cy="13287697"/>
            </a:xfrm>
            <a:custGeom>
              <a:avLst/>
              <a:gdLst/>
              <a:ahLst/>
              <a:cxnLst/>
              <a:rect r="r" b="b" t="t" l="l"/>
              <a:pathLst>
                <a:path h="13287697" w="15563920">
                  <a:moveTo>
                    <a:pt x="0" y="0"/>
                  </a:moveTo>
                  <a:lnTo>
                    <a:pt x="15563920" y="0"/>
                  </a:lnTo>
                  <a:lnTo>
                    <a:pt x="15563920" y="13287697"/>
                  </a:lnTo>
                  <a:lnTo>
                    <a:pt x="0" y="13287697"/>
                  </a:lnTo>
                  <a:lnTo>
                    <a:pt x="0" y="0"/>
                  </a:lnTo>
                  <a:close/>
                </a:path>
              </a:pathLst>
            </a:custGeom>
            <a:blipFill>
              <a:blip r:embed="rId2"/>
              <a:stretch>
                <a:fillRect l="0" t="0" r="0" b="0"/>
              </a:stretch>
            </a:blipFill>
          </p:spPr>
        </p:sp>
        <p:sp>
          <p:nvSpPr>
            <p:cNvPr name="Freeform 4" id="4"/>
            <p:cNvSpPr/>
            <p:nvPr/>
          </p:nvSpPr>
          <p:spPr>
            <a:xfrm flipH="false" flipV="false" rot="0">
              <a:off x="0" y="0"/>
              <a:ext cx="15563920" cy="13287697"/>
            </a:xfrm>
            <a:custGeom>
              <a:avLst/>
              <a:gdLst/>
              <a:ahLst/>
              <a:cxnLst/>
              <a:rect r="r" b="b" t="t" l="l"/>
              <a:pathLst>
                <a:path h="13287697" w="15563920">
                  <a:moveTo>
                    <a:pt x="0" y="0"/>
                  </a:moveTo>
                  <a:lnTo>
                    <a:pt x="15563920" y="0"/>
                  </a:lnTo>
                  <a:lnTo>
                    <a:pt x="15563920" y="13287697"/>
                  </a:lnTo>
                  <a:lnTo>
                    <a:pt x="0" y="13287697"/>
                  </a:lnTo>
                  <a:lnTo>
                    <a:pt x="0" y="0"/>
                  </a:lnTo>
                  <a:close/>
                </a:path>
              </a:pathLst>
            </a:custGeom>
            <a:blipFill>
              <a:blip r:embed="rId2"/>
              <a:stretch>
                <a:fillRect l="0" t="0" r="0" b="0"/>
              </a:stretch>
            </a:blipFill>
          </p:spPr>
        </p:sp>
      </p:grpSp>
      <p:sp>
        <p:nvSpPr>
          <p:cNvPr name="Freeform 5" id="5"/>
          <p:cNvSpPr/>
          <p:nvPr/>
        </p:nvSpPr>
        <p:spPr>
          <a:xfrm flipH="false" flipV="false" rot="0">
            <a:off x="5427893" y="6066901"/>
            <a:ext cx="7432215" cy="3604847"/>
          </a:xfrm>
          <a:custGeom>
            <a:avLst/>
            <a:gdLst/>
            <a:ahLst/>
            <a:cxnLst/>
            <a:rect r="r" b="b" t="t" l="l"/>
            <a:pathLst>
              <a:path h="3604847" w="7432215">
                <a:moveTo>
                  <a:pt x="0" y="0"/>
                </a:moveTo>
                <a:lnTo>
                  <a:pt x="7432214" y="0"/>
                </a:lnTo>
                <a:lnTo>
                  <a:pt x="7432214" y="3604847"/>
                </a:lnTo>
                <a:lnTo>
                  <a:pt x="0" y="3604847"/>
                </a:lnTo>
                <a:lnTo>
                  <a:pt x="0" y="0"/>
                </a:lnTo>
                <a:close/>
              </a:path>
            </a:pathLst>
          </a:custGeom>
          <a:blipFill>
            <a:blip r:embed="rId3"/>
            <a:stretch>
              <a:fillRect l="0" t="0" r="0" b="0"/>
            </a:stretch>
          </a:blipFill>
        </p:spPr>
      </p:sp>
      <p:sp>
        <p:nvSpPr>
          <p:cNvPr name="TextBox 6" id="6"/>
          <p:cNvSpPr txBox="true"/>
          <p:nvPr/>
        </p:nvSpPr>
        <p:spPr>
          <a:xfrm rot="0">
            <a:off x="6032248" y="923925"/>
            <a:ext cx="5930284" cy="1068372"/>
          </a:xfrm>
          <a:prstGeom prst="rect">
            <a:avLst/>
          </a:prstGeom>
        </p:spPr>
        <p:txBody>
          <a:bodyPr anchor="t" rtlCol="false" tIns="0" lIns="0" bIns="0" rIns="0">
            <a:spAutoFit/>
          </a:bodyPr>
          <a:lstStyle/>
          <a:p>
            <a:pPr algn="ctr" marL="0" indent="0" lvl="0">
              <a:lnSpc>
                <a:spcPts val="8757"/>
              </a:lnSpc>
              <a:spcBef>
                <a:spcPct val="0"/>
              </a:spcBef>
            </a:pPr>
            <a:r>
              <a:rPr lang="en-US" sz="6346" spc="621">
                <a:solidFill>
                  <a:srgbClr val="00297C"/>
                </a:solidFill>
                <a:latin typeface="League Spartan"/>
              </a:rPr>
              <a:t>TRACCIA</a:t>
            </a:r>
          </a:p>
        </p:txBody>
      </p:sp>
      <p:sp>
        <p:nvSpPr>
          <p:cNvPr name="TextBox 7" id="7"/>
          <p:cNvSpPr txBox="true"/>
          <p:nvPr/>
        </p:nvSpPr>
        <p:spPr>
          <a:xfrm rot="0">
            <a:off x="2902078" y="2403108"/>
            <a:ext cx="12483844" cy="3520630"/>
          </a:xfrm>
          <a:prstGeom prst="rect">
            <a:avLst/>
          </a:prstGeom>
        </p:spPr>
        <p:txBody>
          <a:bodyPr anchor="t" rtlCol="false" tIns="0" lIns="0" bIns="0" rIns="0">
            <a:spAutoFit/>
          </a:bodyPr>
          <a:lstStyle/>
          <a:p>
            <a:pPr algn="ctr">
              <a:lnSpc>
                <a:spcPts val="2824"/>
              </a:lnSpc>
            </a:pPr>
            <a:r>
              <a:rPr lang="en-US" sz="2017">
                <a:solidFill>
                  <a:srgbClr val="100F0D"/>
                </a:solidFill>
                <a:latin typeface="Arimo"/>
              </a:rPr>
              <a:t>Con riferimento alla figura sotto, il sistema B (un database con diversi dischi per lo storage) è stato compromesso interamente da un attaccante che è riuscito a bucare la rete ed accedere al sistema tramite internet. </a:t>
            </a:r>
          </a:p>
          <a:p>
            <a:pPr algn="ctr">
              <a:lnSpc>
                <a:spcPts val="2824"/>
              </a:lnSpc>
            </a:pPr>
            <a:r>
              <a:rPr lang="en-US" sz="2017">
                <a:solidFill>
                  <a:srgbClr val="100F0D"/>
                </a:solidFill>
                <a:latin typeface="Arimo"/>
              </a:rPr>
              <a:t>L’attacco è attualmente in corso e siete parte del team di CSIRT. </a:t>
            </a:r>
          </a:p>
          <a:p>
            <a:pPr algn="ctr">
              <a:lnSpc>
                <a:spcPts val="2824"/>
              </a:lnSpc>
            </a:pPr>
            <a:r>
              <a:rPr lang="en-US" sz="2017">
                <a:solidFill>
                  <a:srgbClr val="100F0D"/>
                </a:solidFill>
                <a:latin typeface="Arimo"/>
              </a:rPr>
              <a:t>Rispondere ai seguenti quesiti. </a:t>
            </a:r>
          </a:p>
          <a:p>
            <a:pPr algn="ctr">
              <a:lnSpc>
                <a:spcPts val="2824"/>
              </a:lnSpc>
            </a:pPr>
            <a:r>
              <a:rPr lang="en-US" sz="2017">
                <a:solidFill>
                  <a:srgbClr val="100F0D"/>
                </a:solidFill>
                <a:latin typeface="Arimo"/>
              </a:rPr>
              <a:t>Mostrate le tecniche di: </a:t>
            </a:r>
          </a:p>
          <a:p>
            <a:pPr algn="ctr">
              <a:lnSpc>
                <a:spcPts val="2824"/>
              </a:lnSpc>
            </a:pPr>
            <a:r>
              <a:rPr lang="en-US" sz="2017">
                <a:solidFill>
                  <a:srgbClr val="100F0D"/>
                </a:solidFill>
                <a:latin typeface="Arimo"/>
              </a:rPr>
              <a:t>I) Isolamento </a:t>
            </a:r>
          </a:p>
          <a:p>
            <a:pPr algn="ctr">
              <a:lnSpc>
                <a:spcPts val="2824"/>
              </a:lnSpc>
            </a:pPr>
            <a:r>
              <a:rPr lang="en-US" sz="2017">
                <a:solidFill>
                  <a:srgbClr val="100F0D"/>
                </a:solidFill>
                <a:latin typeface="Arimo"/>
              </a:rPr>
              <a:t>II) Rimozione del sistema B infetto </a:t>
            </a:r>
          </a:p>
          <a:p>
            <a:pPr algn="ctr">
              <a:lnSpc>
                <a:spcPts val="2824"/>
              </a:lnSpc>
            </a:pPr>
            <a:r>
              <a:rPr lang="en-US" sz="2017">
                <a:solidFill>
                  <a:srgbClr val="100F0D"/>
                </a:solidFill>
                <a:latin typeface="Arimo"/>
              </a:rPr>
              <a:t>Spiegate la differenza tra Purge e Destroy per l’eliminazione delle informazioni sensibili prima di procedere allo smaltimento dei dischi compromessi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5803137" y="-5589191"/>
            <a:ext cx="29360619" cy="20784075"/>
            <a:chOff x="0" y="0"/>
            <a:chExt cx="39147492" cy="27712100"/>
          </a:xfrm>
        </p:grpSpPr>
        <p:sp>
          <p:nvSpPr>
            <p:cNvPr name="Freeform 3" id="3"/>
            <p:cNvSpPr/>
            <p:nvPr/>
          </p:nvSpPr>
          <p:spPr>
            <a:xfrm flipH="false" flipV="false" rot="0">
              <a:off x="23583572" y="14424403"/>
              <a:ext cx="15563920" cy="13287697"/>
            </a:xfrm>
            <a:custGeom>
              <a:avLst/>
              <a:gdLst/>
              <a:ahLst/>
              <a:cxnLst/>
              <a:rect r="r" b="b" t="t" l="l"/>
              <a:pathLst>
                <a:path h="13287697" w="15563920">
                  <a:moveTo>
                    <a:pt x="0" y="0"/>
                  </a:moveTo>
                  <a:lnTo>
                    <a:pt x="15563920" y="0"/>
                  </a:lnTo>
                  <a:lnTo>
                    <a:pt x="15563920" y="13287697"/>
                  </a:lnTo>
                  <a:lnTo>
                    <a:pt x="0" y="13287697"/>
                  </a:lnTo>
                  <a:lnTo>
                    <a:pt x="0" y="0"/>
                  </a:lnTo>
                  <a:close/>
                </a:path>
              </a:pathLst>
            </a:custGeom>
            <a:blipFill>
              <a:blip r:embed="rId2"/>
              <a:stretch>
                <a:fillRect l="0" t="0" r="0" b="0"/>
              </a:stretch>
            </a:blipFill>
          </p:spPr>
        </p:sp>
        <p:sp>
          <p:nvSpPr>
            <p:cNvPr name="Freeform 4" id="4"/>
            <p:cNvSpPr/>
            <p:nvPr/>
          </p:nvSpPr>
          <p:spPr>
            <a:xfrm flipH="false" flipV="false" rot="0">
              <a:off x="0" y="0"/>
              <a:ext cx="15563920" cy="13287697"/>
            </a:xfrm>
            <a:custGeom>
              <a:avLst/>
              <a:gdLst/>
              <a:ahLst/>
              <a:cxnLst/>
              <a:rect r="r" b="b" t="t" l="l"/>
              <a:pathLst>
                <a:path h="13287697" w="15563920">
                  <a:moveTo>
                    <a:pt x="0" y="0"/>
                  </a:moveTo>
                  <a:lnTo>
                    <a:pt x="15563920" y="0"/>
                  </a:lnTo>
                  <a:lnTo>
                    <a:pt x="15563920" y="13287697"/>
                  </a:lnTo>
                  <a:lnTo>
                    <a:pt x="0" y="13287697"/>
                  </a:lnTo>
                  <a:lnTo>
                    <a:pt x="0" y="0"/>
                  </a:lnTo>
                  <a:close/>
                </a:path>
              </a:pathLst>
            </a:custGeom>
            <a:blipFill>
              <a:blip r:embed="rId2"/>
              <a:stretch>
                <a:fillRect l="0" t="0" r="0" b="0"/>
              </a:stretch>
            </a:blipFill>
          </p:spPr>
        </p:sp>
      </p:grpSp>
      <p:grpSp>
        <p:nvGrpSpPr>
          <p:cNvPr name="Group 5" id="5"/>
          <p:cNvGrpSpPr/>
          <p:nvPr/>
        </p:nvGrpSpPr>
        <p:grpSpPr>
          <a:xfrm rot="0">
            <a:off x="13787550" y="6380188"/>
            <a:ext cx="2807160" cy="2654684"/>
            <a:chOff x="0" y="0"/>
            <a:chExt cx="739334" cy="699176"/>
          </a:xfrm>
        </p:grpSpPr>
        <p:sp>
          <p:nvSpPr>
            <p:cNvPr name="Freeform 6" id="6"/>
            <p:cNvSpPr/>
            <p:nvPr/>
          </p:nvSpPr>
          <p:spPr>
            <a:xfrm flipH="false" flipV="false" rot="0">
              <a:off x="0" y="0"/>
              <a:ext cx="739334" cy="699176"/>
            </a:xfrm>
            <a:custGeom>
              <a:avLst/>
              <a:gdLst/>
              <a:ahLst/>
              <a:cxnLst/>
              <a:rect r="r" b="b" t="t" l="l"/>
              <a:pathLst>
                <a:path h="699176" w="739334">
                  <a:moveTo>
                    <a:pt x="0" y="0"/>
                  </a:moveTo>
                  <a:lnTo>
                    <a:pt x="739334" y="0"/>
                  </a:lnTo>
                  <a:lnTo>
                    <a:pt x="739334" y="699176"/>
                  </a:lnTo>
                  <a:lnTo>
                    <a:pt x="0" y="699176"/>
                  </a:lnTo>
                  <a:close/>
                </a:path>
              </a:pathLst>
            </a:custGeom>
            <a:solidFill>
              <a:srgbClr val="000000">
                <a:alpha val="0"/>
              </a:srgbClr>
            </a:solidFill>
            <a:ln w="38100" cap="sq">
              <a:solidFill>
                <a:srgbClr val="FF3131"/>
              </a:solidFill>
              <a:prstDash val="dash"/>
              <a:miter/>
            </a:ln>
          </p:spPr>
        </p:sp>
        <p:sp>
          <p:nvSpPr>
            <p:cNvPr name="TextBox 7" id="7"/>
            <p:cNvSpPr txBox="true"/>
            <p:nvPr/>
          </p:nvSpPr>
          <p:spPr>
            <a:xfrm>
              <a:off x="0" y="-19050"/>
              <a:ext cx="739334" cy="718226"/>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4273735" y="7302277"/>
            <a:ext cx="923092" cy="1001382"/>
          </a:xfrm>
          <a:custGeom>
            <a:avLst/>
            <a:gdLst/>
            <a:ahLst/>
            <a:cxnLst/>
            <a:rect r="r" b="b" t="t" l="l"/>
            <a:pathLst>
              <a:path h="1001382" w="923092">
                <a:moveTo>
                  <a:pt x="0" y="0"/>
                </a:moveTo>
                <a:lnTo>
                  <a:pt x="923093" y="0"/>
                </a:lnTo>
                <a:lnTo>
                  <a:pt x="923093" y="1001382"/>
                </a:lnTo>
                <a:lnTo>
                  <a:pt x="0" y="10013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0276131" y="7111402"/>
            <a:ext cx="1651611" cy="1462427"/>
          </a:xfrm>
          <a:custGeom>
            <a:avLst/>
            <a:gdLst/>
            <a:ahLst/>
            <a:cxnLst/>
            <a:rect r="r" b="b" t="t" l="l"/>
            <a:pathLst>
              <a:path h="1462427" w="1651611">
                <a:moveTo>
                  <a:pt x="0" y="0"/>
                </a:moveTo>
                <a:lnTo>
                  <a:pt x="1651611" y="0"/>
                </a:lnTo>
                <a:lnTo>
                  <a:pt x="1651611" y="1462426"/>
                </a:lnTo>
                <a:lnTo>
                  <a:pt x="0" y="14624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870285" y="7111402"/>
            <a:ext cx="1244392" cy="1462427"/>
          </a:xfrm>
          <a:custGeom>
            <a:avLst/>
            <a:gdLst/>
            <a:ahLst/>
            <a:cxnLst/>
            <a:rect r="r" b="b" t="t" l="l"/>
            <a:pathLst>
              <a:path h="1462427" w="1244392">
                <a:moveTo>
                  <a:pt x="0" y="0"/>
                </a:moveTo>
                <a:lnTo>
                  <a:pt x="1244392" y="0"/>
                </a:lnTo>
                <a:lnTo>
                  <a:pt x="1244392" y="1462426"/>
                </a:lnTo>
                <a:lnTo>
                  <a:pt x="0" y="14624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559673" y="5485079"/>
            <a:ext cx="4820659" cy="3773221"/>
            <a:chOff x="0" y="0"/>
            <a:chExt cx="1269638" cy="993770"/>
          </a:xfrm>
        </p:grpSpPr>
        <p:sp>
          <p:nvSpPr>
            <p:cNvPr name="Freeform 12" id="12"/>
            <p:cNvSpPr/>
            <p:nvPr/>
          </p:nvSpPr>
          <p:spPr>
            <a:xfrm flipH="false" flipV="false" rot="0">
              <a:off x="0" y="0"/>
              <a:ext cx="1269638" cy="993770"/>
            </a:xfrm>
            <a:custGeom>
              <a:avLst/>
              <a:gdLst/>
              <a:ahLst/>
              <a:cxnLst/>
              <a:rect r="r" b="b" t="t" l="l"/>
              <a:pathLst>
                <a:path h="993770" w="1269638">
                  <a:moveTo>
                    <a:pt x="0" y="0"/>
                  </a:moveTo>
                  <a:lnTo>
                    <a:pt x="1269638" y="0"/>
                  </a:lnTo>
                  <a:lnTo>
                    <a:pt x="1269638" y="993770"/>
                  </a:lnTo>
                  <a:lnTo>
                    <a:pt x="0" y="993770"/>
                  </a:lnTo>
                  <a:close/>
                </a:path>
              </a:pathLst>
            </a:custGeom>
            <a:solidFill>
              <a:srgbClr val="000000">
                <a:alpha val="0"/>
              </a:srgbClr>
            </a:solidFill>
            <a:ln w="38100" cap="sq">
              <a:solidFill>
                <a:srgbClr val="A6A6A6"/>
              </a:solidFill>
              <a:prstDash val="dash"/>
              <a:miter/>
            </a:ln>
          </p:spPr>
        </p:sp>
        <p:sp>
          <p:nvSpPr>
            <p:cNvPr name="TextBox 13" id="13"/>
            <p:cNvSpPr txBox="true"/>
            <p:nvPr/>
          </p:nvSpPr>
          <p:spPr>
            <a:xfrm>
              <a:off x="0" y="-19050"/>
              <a:ext cx="1269638" cy="1012820"/>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1213262" y="5818954"/>
            <a:ext cx="1569887" cy="1122469"/>
          </a:xfrm>
          <a:custGeom>
            <a:avLst/>
            <a:gdLst/>
            <a:ahLst/>
            <a:cxnLst/>
            <a:rect r="r" b="b" t="t" l="l"/>
            <a:pathLst>
              <a:path h="1122469" w="1569887">
                <a:moveTo>
                  <a:pt x="0" y="0"/>
                </a:moveTo>
                <a:lnTo>
                  <a:pt x="1569887" y="0"/>
                </a:lnTo>
                <a:lnTo>
                  <a:pt x="1569887" y="1122469"/>
                </a:lnTo>
                <a:lnTo>
                  <a:pt x="0" y="11224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213262" y="7764691"/>
            <a:ext cx="1569887" cy="1270182"/>
          </a:xfrm>
          <a:custGeom>
            <a:avLst/>
            <a:gdLst/>
            <a:ahLst/>
            <a:cxnLst/>
            <a:rect r="r" b="b" t="t" l="l"/>
            <a:pathLst>
              <a:path h="1270182" w="1569887">
                <a:moveTo>
                  <a:pt x="0" y="0"/>
                </a:moveTo>
                <a:lnTo>
                  <a:pt x="1569887" y="0"/>
                </a:lnTo>
                <a:lnTo>
                  <a:pt x="1569887" y="1270182"/>
                </a:lnTo>
                <a:lnTo>
                  <a:pt x="0" y="12701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3512392" y="7764691"/>
            <a:ext cx="1569887" cy="1270182"/>
          </a:xfrm>
          <a:custGeom>
            <a:avLst/>
            <a:gdLst/>
            <a:ahLst/>
            <a:cxnLst/>
            <a:rect r="r" b="b" t="t" l="l"/>
            <a:pathLst>
              <a:path h="1270182" w="1569887">
                <a:moveTo>
                  <a:pt x="0" y="0"/>
                </a:moveTo>
                <a:lnTo>
                  <a:pt x="1569888" y="0"/>
                </a:lnTo>
                <a:lnTo>
                  <a:pt x="1569888" y="1270182"/>
                </a:lnTo>
                <a:lnTo>
                  <a:pt x="0" y="12701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AutoShape 17" id="17"/>
          <p:cNvSpPr/>
          <p:nvPr/>
        </p:nvSpPr>
        <p:spPr>
          <a:xfrm>
            <a:off x="5588751" y="7591496"/>
            <a:ext cx="972405" cy="0"/>
          </a:xfrm>
          <a:prstGeom prst="line">
            <a:avLst/>
          </a:prstGeom>
          <a:ln cap="flat" w="38100">
            <a:solidFill>
              <a:srgbClr val="FF3131"/>
            </a:solidFill>
            <a:prstDash val="solid"/>
            <a:headEnd type="none" len="sm" w="sm"/>
            <a:tailEnd type="arrow" len="sm" w="med"/>
          </a:ln>
        </p:spPr>
      </p:sp>
      <p:sp>
        <p:nvSpPr>
          <p:cNvPr name="AutoShape 18" id="18"/>
          <p:cNvSpPr/>
          <p:nvPr/>
        </p:nvSpPr>
        <p:spPr>
          <a:xfrm>
            <a:off x="8657797" y="7553396"/>
            <a:ext cx="972405" cy="0"/>
          </a:xfrm>
          <a:prstGeom prst="line">
            <a:avLst/>
          </a:prstGeom>
          <a:ln cap="flat" w="38100">
            <a:solidFill>
              <a:srgbClr val="FF3131"/>
            </a:solidFill>
            <a:prstDash val="solid"/>
            <a:headEnd type="none" len="sm" w="sm"/>
            <a:tailEnd type="arrow" len="sm" w="med"/>
          </a:ln>
        </p:spPr>
      </p:sp>
      <p:sp>
        <p:nvSpPr>
          <p:cNvPr name="AutoShape 19" id="19"/>
          <p:cNvSpPr/>
          <p:nvPr/>
        </p:nvSpPr>
        <p:spPr>
          <a:xfrm flipH="true">
            <a:off x="12159097" y="7534346"/>
            <a:ext cx="972405" cy="0"/>
          </a:xfrm>
          <a:prstGeom prst="line">
            <a:avLst/>
          </a:prstGeom>
          <a:ln cap="flat" w="38100">
            <a:solidFill>
              <a:srgbClr val="FF3131"/>
            </a:solidFill>
            <a:prstDash val="solid"/>
            <a:headEnd type="none" len="sm" w="sm"/>
            <a:tailEnd type="arrow" len="sm" w="med"/>
          </a:ln>
        </p:spPr>
      </p:sp>
      <p:sp>
        <p:nvSpPr>
          <p:cNvPr name="Freeform 20" id="20"/>
          <p:cNvSpPr/>
          <p:nvPr/>
        </p:nvSpPr>
        <p:spPr>
          <a:xfrm flipH="false" flipV="false" rot="0">
            <a:off x="15501628" y="7240234"/>
            <a:ext cx="837067" cy="1125468"/>
          </a:xfrm>
          <a:custGeom>
            <a:avLst/>
            <a:gdLst/>
            <a:ahLst/>
            <a:cxnLst/>
            <a:rect r="r" b="b" t="t" l="l"/>
            <a:pathLst>
              <a:path h="1125468" w="837067">
                <a:moveTo>
                  <a:pt x="0" y="0"/>
                </a:moveTo>
                <a:lnTo>
                  <a:pt x="837066" y="0"/>
                </a:lnTo>
                <a:lnTo>
                  <a:pt x="837066" y="1125468"/>
                </a:lnTo>
                <a:lnTo>
                  <a:pt x="0" y="112546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1" id="21"/>
          <p:cNvSpPr txBox="true"/>
          <p:nvPr/>
        </p:nvSpPr>
        <p:spPr>
          <a:xfrm rot="0">
            <a:off x="5852555" y="923925"/>
            <a:ext cx="6582890" cy="1068372"/>
          </a:xfrm>
          <a:prstGeom prst="rect">
            <a:avLst/>
          </a:prstGeom>
        </p:spPr>
        <p:txBody>
          <a:bodyPr anchor="t" rtlCol="false" tIns="0" lIns="0" bIns="0" rIns="0">
            <a:spAutoFit/>
          </a:bodyPr>
          <a:lstStyle/>
          <a:p>
            <a:pPr algn="ctr" marL="0" indent="0" lvl="0">
              <a:lnSpc>
                <a:spcPts val="8757"/>
              </a:lnSpc>
              <a:spcBef>
                <a:spcPct val="0"/>
              </a:spcBef>
            </a:pPr>
            <a:r>
              <a:rPr lang="en-US" sz="6346" spc="621">
                <a:solidFill>
                  <a:srgbClr val="00297C"/>
                </a:solidFill>
                <a:latin typeface="League Spartan"/>
              </a:rPr>
              <a:t>ISOLAMENTO</a:t>
            </a:r>
          </a:p>
        </p:txBody>
      </p:sp>
      <p:sp>
        <p:nvSpPr>
          <p:cNvPr name="TextBox 22" id="22"/>
          <p:cNvSpPr txBox="true"/>
          <p:nvPr/>
        </p:nvSpPr>
        <p:spPr>
          <a:xfrm rot="0">
            <a:off x="2902078" y="2403108"/>
            <a:ext cx="12483844" cy="2463355"/>
          </a:xfrm>
          <a:prstGeom prst="rect">
            <a:avLst/>
          </a:prstGeom>
        </p:spPr>
        <p:txBody>
          <a:bodyPr anchor="t" rtlCol="false" tIns="0" lIns="0" bIns="0" rIns="0">
            <a:spAutoFit/>
          </a:bodyPr>
          <a:lstStyle/>
          <a:p>
            <a:pPr algn="ctr">
              <a:lnSpc>
                <a:spcPts val="2824"/>
              </a:lnSpc>
            </a:pPr>
            <a:r>
              <a:rPr lang="en-US" sz="2017">
                <a:solidFill>
                  <a:srgbClr val="100F0D"/>
                </a:solidFill>
                <a:latin typeface="Arimo"/>
              </a:rPr>
              <a:t>Col termine Isolamento, intendiamo una pratica di sicurezza informatica atta a, per l’appunto, isolare un sistema vittima di un attacco informatico ormai compromesso.</a:t>
            </a:r>
          </a:p>
          <a:p>
            <a:pPr algn="ctr">
              <a:lnSpc>
                <a:spcPts val="2824"/>
              </a:lnSpc>
            </a:pPr>
            <a:r>
              <a:rPr lang="en-US" sz="2017">
                <a:solidFill>
                  <a:srgbClr val="100F0D"/>
                </a:solidFill>
                <a:latin typeface="Arimo"/>
              </a:rPr>
              <a:t>Questa operazione verrà svolta a seguito delle fasi di Preparazione e Rilevamento e Analisi, e soprattutto qualora i sistemi di sicurezza messi in atto in precedenza (come la segmentazione) si siano rese inutili.</a:t>
            </a:r>
          </a:p>
          <a:p>
            <a:pPr algn="ctr">
              <a:lnSpc>
                <a:spcPts val="2824"/>
              </a:lnSpc>
            </a:pPr>
            <a:r>
              <a:rPr lang="en-US" sz="2017">
                <a:solidFill>
                  <a:srgbClr val="100F0D"/>
                </a:solidFill>
                <a:latin typeface="Arimo"/>
              </a:rPr>
              <a:t>L’isolamento prevede la completa disconnessione del sistema compromesso dalla rete inserendolo in una rete apposita, chiamata rete di quarantena, restringendo ulteriormente l’accesso alla rete interna da parte dell’attaccante. Ma lo stesso attaccante manterrà comunque l’accesso al sistema infetto.</a:t>
            </a:r>
          </a:p>
        </p:txBody>
      </p:sp>
      <p:sp>
        <p:nvSpPr>
          <p:cNvPr name="TextBox 23" id="23"/>
          <p:cNvSpPr txBox="true"/>
          <p:nvPr/>
        </p:nvSpPr>
        <p:spPr>
          <a:xfrm rot="0">
            <a:off x="13712061" y="5734933"/>
            <a:ext cx="2969533" cy="441324"/>
          </a:xfrm>
          <a:prstGeom prst="rect">
            <a:avLst/>
          </a:prstGeom>
        </p:spPr>
        <p:txBody>
          <a:bodyPr anchor="t" rtlCol="false" tIns="0" lIns="0" bIns="0" rIns="0">
            <a:spAutoFit/>
          </a:bodyPr>
          <a:lstStyle/>
          <a:p>
            <a:pPr algn="ctr">
              <a:lnSpc>
                <a:spcPts val="3500"/>
              </a:lnSpc>
            </a:pPr>
            <a:r>
              <a:rPr lang="en-US" sz="2500">
                <a:solidFill>
                  <a:srgbClr val="000000"/>
                </a:solidFill>
                <a:latin typeface="Arimo"/>
              </a:rPr>
              <a:t>Rete di quarantena</a:t>
            </a:r>
          </a:p>
        </p:txBody>
      </p:sp>
      <p:sp>
        <p:nvSpPr>
          <p:cNvPr name="TextBox 24" id="24"/>
          <p:cNvSpPr txBox="true"/>
          <p:nvPr/>
        </p:nvSpPr>
        <p:spPr>
          <a:xfrm rot="0">
            <a:off x="1417311" y="9339276"/>
            <a:ext cx="2969533" cy="441324"/>
          </a:xfrm>
          <a:prstGeom prst="rect">
            <a:avLst/>
          </a:prstGeom>
        </p:spPr>
        <p:txBody>
          <a:bodyPr anchor="t" rtlCol="false" tIns="0" lIns="0" bIns="0" rIns="0">
            <a:spAutoFit/>
          </a:bodyPr>
          <a:lstStyle/>
          <a:p>
            <a:pPr algn="ctr">
              <a:lnSpc>
                <a:spcPts val="3500"/>
              </a:lnSpc>
            </a:pPr>
            <a:r>
              <a:rPr lang="en-US" sz="2500">
                <a:solidFill>
                  <a:srgbClr val="000000"/>
                </a:solidFill>
                <a:latin typeface="Arimo"/>
              </a:rPr>
              <a:t>Rete Interna</a:t>
            </a:r>
          </a:p>
        </p:txBody>
      </p:sp>
      <p:sp>
        <p:nvSpPr>
          <p:cNvPr name="TextBox 25" id="25"/>
          <p:cNvSpPr txBox="true"/>
          <p:nvPr/>
        </p:nvSpPr>
        <p:spPr>
          <a:xfrm rot="0">
            <a:off x="739750" y="5733229"/>
            <a:ext cx="288131" cy="599440"/>
          </a:xfrm>
          <a:prstGeom prst="rect">
            <a:avLst/>
          </a:prstGeom>
        </p:spPr>
        <p:txBody>
          <a:bodyPr anchor="t" rtlCol="false" tIns="0" lIns="0" bIns="0" rIns="0">
            <a:spAutoFit/>
          </a:bodyPr>
          <a:lstStyle/>
          <a:p>
            <a:pPr algn="ctr">
              <a:lnSpc>
                <a:spcPts val="4759"/>
              </a:lnSpc>
            </a:pPr>
            <a:r>
              <a:rPr lang="en-US" sz="3399">
                <a:solidFill>
                  <a:srgbClr val="000000"/>
                </a:solidFill>
                <a:latin typeface="Arimo"/>
              </a:rPr>
              <a:t>A</a:t>
            </a:r>
          </a:p>
        </p:txBody>
      </p:sp>
      <p:sp>
        <p:nvSpPr>
          <p:cNvPr name="TextBox 26" id="26"/>
          <p:cNvSpPr txBox="true"/>
          <p:nvPr/>
        </p:nvSpPr>
        <p:spPr>
          <a:xfrm rot="0">
            <a:off x="727844" y="7800342"/>
            <a:ext cx="311944" cy="599440"/>
          </a:xfrm>
          <a:prstGeom prst="rect">
            <a:avLst/>
          </a:prstGeom>
        </p:spPr>
        <p:txBody>
          <a:bodyPr anchor="t" rtlCol="false" tIns="0" lIns="0" bIns="0" rIns="0">
            <a:spAutoFit/>
          </a:bodyPr>
          <a:lstStyle/>
          <a:p>
            <a:pPr algn="ctr">
              <a:lnSpc>
                <a:spcPts val="4759"/>
              </a:lnSpc>
            </a:pPr>
            <a:r>
              <a:rPr lang="en-US" sz="3399">
                <a:solidFill>
                  <a:srgbClr val="000000"/>
                </a:solidFill>
                <a:latin typeface="Arimo"/>
              </a:rPr>
              <a:t>C</a:t>
            </a:r>
          </a:p>
        </p:txBody>
      </p:sp>
      <p:sp>
        <p:nvSpPr>
          <p:cNvPr name="TextBox 27" id="27"/>
          <p:cNvSpPr txBox="true"/>
          <p:nvPr/>
        </p:nvSpPr>
        <p:spPr>
          <a:xfrm rot="0">
            <a:off x="2991799" y="7800342"/>
            <a:ext cx="311944" cy="599440"/>
          </a:xfrm>
          <a:prstGeom prst="rect">
            <a:avLst/>
          </a:prstGeom>
        </p:spPr>
        <p:txBody>
          <a:bodyPr anchor="t" rtlCol="false" tIns="0" lIns="0" bIns="0" rIns="0">
            <a:spAutoFit/>
          </a:bodyPr>
          <a:lstStyle/>
          <a:p>
            <a:pPr algn="ctr">
              <a:lnSpc>
                <a:spcPts val="4759"/>
              </a:lnSpc>
            </a:pPr>
            <a:r>
              <a:rPr lang="en-US" sz="3399">
                <a:solidFill>
                  <a:srgbClr val="000000"/>
                </a:solidFill>
                <a:latin typeface="Arimo"/>
              </a:rPr>
              <a:t>D</a:t>
            </a:r>
          </a:p>
        </p:txBody>
      </p:sp>
      <p:sp>
        <p:nvSpPr>
          <p:cNvPr name="TextBox 28" id="28"/>
          <p:cNvSpPr txBox="true"/>
          <p:nvPr/>
        </p:nvSpPr>
        <p:spPr>
          <a:xfrm rot="0">
            <a:off x="13973698" y="6640794"/>
            <a:ext cx="288131" cy="599440"/>
          </a:xfrm>
          <a:prstGeom prst="rect">
            <a:avLst/>
          </a:prstGeom>
        </p:spPr>
        <p:txBody>
          <a:bodyPr anchor="t" rtlCol="false" tIns="0" lIns="0" bIns="0" rIns="0">
            <a:spAutoFit/>
          </a:bodyPr>
          <a:lstStyle/>
          <a:p>
            <a:pPr algn="ctr">
              <a:lnSpc>
                <a:spcPts val="4759"/>
              </a:lnSpc>
            </a:pPr>
            <a:r>
              <a:rPr lang="en-US" sz="3399">
                <a:solidFill>
                  <a:srgbClr val="000000"/>
                </a:solidFill>
                <a:latin typeface="Arimo"/>
              </a:rPr>
              <a:t>B</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5803137" y="-5589191"/>
            <a:ext cx="29360619" cy="20784075"/>
            <a:chOff x="0" y="0"/>
            <a:chExt cx="39147492" cy="27712100"/>
          </a:xfrm>
        </p:grpSpPr>
        <p:sp>
          <p:nvSpPr>
            <p:cNvPr name="Freeform 3" id="3"/>
            <p:cNvSpPr/>
            <p:nvPr/>
          </p:nvSpPr>
          <p:spPr>
            <a:xfrm flipH="false" flipV="false" rot="0">
              <a:off x="23583572" y="14424403"/>
              <a:ext cx="15563920" cy="13287697"/>
            </a:xfrm>
            <a:custGeom>
              <a:avLst/>
              <a:gdLst/>
              <a:ahLst/>
              <a:cxnLst/>
              <a:rect r="r" b="b" t="t" l="l"/>
              <a:pathLst>
                <a:path h="13287697" w="15563920">
                  <a:moveTo>
                    <a:pt x="0" y="0"/>
                  </a:moveTo>
                  <a:lnTo>
                    <a:pt x="15563920" y="0"/>
                  </a:lnTo>
                  <a:lnTo>
                    <a:pt x="15563920" y="13287697"/>
                  </a:lnTo>
                  <a:lnTo>
                    <a:pt x="0" y="13287697"/>
                  </a:lnTo>
                  <a:lnTo>
                    <a:pt x="0" y="0"/>
                  </a:lnTo>
                  <a:close/>
                </a:path>
              </a:pathLst>
            </a:custGeom>
            <a:blipFill>
              <a:blip r:embed="rId2"/>
              <a:stretch>
                <a:fillRect l="0" t="0" r="0" b="0"/>
              </a:stretch>
            </a:blipFill>
          </p:spPr>
        </p:sp>
        <p:sp>
          <p:nvSpPr>
            <p:cNvPr name="Freeform 4" id="4"/>
            <p:cNvSpPr/>
            <p:nvPr/>
          </p:nvSpPr>
          <p:spPr>
            <a:xfrm flipH="false" flipV="false" rot="0">
              <a:off x="0" y="0"/>
              <a:ext cx="15563920" cy="13287697"/>
            </a:xfrm>
            <a:custGeom>
              <a:avLst/>
              <a:gdLst/>
              <a:ahLst/>
              <a:cxnLst/>
              <a:rect r="r" b="b" t="t" l="l"/>
              <a:pathLst>
                <a:path h="13287697" w="15563920">
                  <a:moveTo>
                    <a:pt x="0" y="0"/>
                  </a:moveTo>
                  <a:lnTo>
                    <a:pt x="15563920" y="0"/>
                  </a:lnTo>
                  <a:lnTo>
                    <a:pt x="15563920" y="13287697"/>
                  </a:lnTo>
                  <a:lnTo>
                    <a:pt x="0" y="13287697"/>
                  </a:lnTo>
                  <a:lnTo>
                    <a:pt x="0" y="0"/>
                  </a:lnTo>
                  <a:close/>
                </a:path>
              </a:pathLst>
            </a:custGeom>
            <a:blipFill>
              <a:blip r:embed="rId2"/>
              <a:stretch>
                <a:fillRect l="0" t="0" r="0" b="0"/>
              </a:stretch>
            </a:blipFill>
          </p:spPr>
        </p:sp>
      </p:grpSp>
      <p:grpSp>
        <p:nvGrpSpPr>
          <p:cNvPr name="Group 5" id="5"/>
          <p:cNvGrpSpPr/>
          <p:nvPr/>
        </p:nvGrpSpPr>
        <p:grpSpPr>
          <a:xfrm rot="0">
            <a:off x="13293226" y="6380188"/>
            <a:ext cx="2807160" cy="2654684"/>
            <a:chOff x="0" y="0"/>
            <a:chExt cx="739334" cy="699176"/>
          </a:xfrm>
        </p:grpSpPr>
        <p:sp>
          <p:nvSpPr>
            <p:cNvPr name="Freeform 6" id="6"/>
            <p:cNvSpPr/>
            <p:nvPr/>
          </p:nvSpPr>
          <p:spPr>
            <a:xfrm flipH="false" flipV="false" rot="0">
              <a:off x="0" y="0"/>
              <a:ext cx="739334" cy="699176"/>
            </a:xfrm>
            <a:custGeom>
              <a:avLst/>
              <a:gdLst/>
              <a:ahLst/>
              <a:cxnLst/>
              <a:rect r="r" b="b" t="t" l="l"/>
              <a:pathLst>
                <a:path h="699176" w="739334">
                  <a:moveTo>
                    <a:pt x="0" y="0"/>
                  </a:moveTo>
                  <a:lnTo>
                    <a:pt x="739334" y="0"/>
                  </a:lnTo>
                  <a:lnTo>
                    <a:pt x="739334" y="699176"/>
                  </a:lnTo>
                  <a:lnTo>
                    <a:pt x="0" y="699176"/>
                  </a:lnTo>
                  <a:close/>
                </a:path>
              </a:pathLst>
            </a:custGeom>
            <a:solidFill>
              <a:srgbClr val="000000">
                <a:alpha val="0"/>
              </a:srgbClr>
            </a:solidFill>
            <a:ln w="38100" cap="sq">
              <a:solidFill>
                <a:srgbClr val="FF3131"/>
              </a:solidFill>
              <a:prstDash val="dash"/>
              <a:miter/>
            </a:ln>
          </p:spPr>
        </p:sp>
        <p:sp>
          <p:nvSpPr>
            <p:cNvPr name="TextBox 7" id="7"/>
            <p:cNvSpPr txBox="true"/>
            <p:nvPr/>
          </p:nvSpPr>
          <p:spPr>
            <a:xfrm>
              <a:off x="0" y="-19050"/>
              <a:ext cx="739334" cy="718226"/>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4155317" y="7111402"/>
            <a:ext cx="1187021" cy="1287695"/>
          </a:xfrm>
          <a:custGeom>
            <a:avLst/>
            <a:gdLst/>
            <a:ahLst/>
            <a:cxnLst/>
            <a:rect r="r" b="b" t="t" l="l"/>
            <a:pathLst>
              <a:path h="1287695" w="1187021">
                <a:moveTo>
                  <a:pt x="0" y="0"/>
                </a:moveTo>
                <a:lnTo>
                  <a:pt x="1187021" y="0"/>
                </a:lnTo>
                <a:lnTo>
                  <a:pt x="1187021" y="1287695"/>
                </a:lnTo>
                <a:lnTo>
                  <a:pt x="0" y="12876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0276131" y="7111402"/>
            <a:ext cx="1651611" cy="1462427"/>
          </a:xfrm>
          <a:custGeom>
            <a:avLst/>
            <a:gdLst/>
            <a:ahLst/>
            <a:cxnLst/>
            <a:rect r="r" b="b" t="t" l="l"/>
            <a:pathLst>
              <a:path h="1462427" w="1651611">
                <a:moveTo>
                  <a:pt x="0" y="0"/>
                </a:moveTo>
                <a:lnTo>
                  <a:pt x="1651611" y="0"/>
                </a:lnTo>
                <a:lnTo>
                  <a:pt x="1651611" y="1462426"/>
                </a:lnTo>
                <a:lnTo>
                  <a:pt x="0" y="14624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870285" y="7111402"/>
            <a:ext cx="1244392" cy="1462427"/>
          </a:xfrm>
          <a:custGeom>
            <a:avLst/>
            <a:gdLst/>
            <a:ahLst/>
            <a:cxnLst/>
            <a:rect r="r" b="b" t="t" l="l"/>
            <a:pathLst>
              <a:path h="1462427" w="1244392">
                <a:moveTo>
                  <a:pt x="0" y="0"/>
                </a:moveTo>
                <a:lnTo>
                  <a:pt x="1244392" y="0"/>
                </a:lnTo>
                <a:lnTo>
                  <a:pt x="1244392" y="1462426"/>
                </a:lnTo>
                <a:lnTo>
                  <a:pt x="0" y="14624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559673" y="5485079"/>
            <a:ext cx="4820659" cy="3773221"/>
            <a:chOff x="0" y="0"/>
            <a:chExt cx="1269638" cy="993770"/>
          </a:xfrm>
        </p:grpSpPr>
        <p:sp>
          <p:nvSpPr>
            <p:cNvPr name="Freeform 12" id="12"/>
            <p:cNvSpPr/>
            <p:nvPr/>
          </p:nvSpPr>
          <p:spPr>
            <a:xfrm flipH="false" flipV="false" rot="0">
              <a:off x="0" y="0"/>
              <a:ext cx="1269638" cy="993770"/>
            </a:xfrm>
            <a:custGeom>
              <a:avLst/>
              <a:gdLst/>
              <a:ahLst/>
              <a:cxnLst/>
              <a:rect r="r" b="b" t="t" l="l"/>
              <a:pathLst>
                <a:path h="993770" w="1269638">
                  <a:moveTo>
                    <a:pt x="0" y="0"/>
                  </a:moveTo>
                  <a:lnTo>
                    <a:pt x="1269638" y="0"/>
                  </a:lnTo>
                  <a:lnTo>
                    <a:pt x="1269638" y="993770"/>
                  </a:lnTo>
                  <a:lnTo>
                    <a:pt x="0" y="993770"/>
                  </a:lnTo>
                  <a:close/>
                </a:path>
              </a:pathLst>
            </a:custGeom>
            <a:solidFill>
              <a:srgbClr val="000000">
                <a:alpha val="0"/>
              </a:srgbClr>
            </a:solidFill>
            <a:ln w="38100" cap="sq">
              <a:solidFill>
                <a:srgbClr val="A6A6A6"/>
              </a:solidFill>
              <a:prstDash val="dash"/>
              <a:miter/>
            </a:ln>
          </p:spPr>
        </p:sp>
        <p:sp>
          <p:nvSpPr>
            <p:cNvPr name="TextBox 13" id="13"/>
            <p:cNvSpPr txBox="true"/>
            <p:nvPr/>
          </p:nvSpPr>
          <p:spPr>
            <a:xfrm>
              <a:off x="0" y="-19050"/>
              <a:ext cx="1269638" cy="1012820"/>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1186401" y="5884693"/>
            <a:ext cx="1715677" cy="1226709"/>
          </a:xfrm>
          <a:custGeom>
            <a:avLst/>
            <a:gdLst/>
            <a:ahLst/>
            <a:cxnLst/>
            <a:rect r="r" b="b" t="t" l="l"/>
            <a:pathLst>
              <a:path h="1226709" w="1715677">
                <a:moveTo>
                  <a:pt x="0" y="0"/>
                </a:moveTo>
                <a:lnTo>
                  <a:pt x="1715677" y="0"/>
                </a:lnTo>
                <a:lnTo>
                  <a:pt x="1715677" y="1226709"/>
                </a:lnTo>
                <a:lnTo>
                  <a:pt x="0" y="12267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309572" y="7842615"/>
            <a:ext cx="1473577" cy="1192258"/>
          </a:xfrm>
          <a:custGeom>
            <a:avLst/>
            <a:gdLst/>
            <a:ahLst/>
            <a:cxnLst/>
            <a:rect r="r" b="b" t="t" l="l"/>
            <a:pathLst>
              <a:path h="1192258" w="1473577">
                <a:moveTo>
                  <a:pt x="0" y="0"/>
                </a:moveTo>
                <a:lnTo>
                  <a:pt x="1473577" y="0"/>
                </a:lnTo>
                <a:lnTo>
                  <a:pt x="1473577" y="1192258"/>
                </a:lnTo>
                <a:lnTo>
                  <a:pt x="0" y="11922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3608703" y="7842615"/>
            <a:ext cx="1473577" cy="1192258"/>
          </a:xfrm>
          <a:custGeom>
            <a:avLst/>
            <a:gdLst/>
            <a:ahLst/>
            <a:cxnLst/>
            <a:rect r="r" b="b" t="t" l="l"/>
            <a:pathLst>
              <a:path h="1192258" w="1473577">
                <a:moveTo>
                  <a:pt x="0" y="0"/>
                </a:moveTo>
                <a:lnTo>
                  <a:pt x="1473577" y="0"/>
                </a:lnTo>
                <a:lnTo>
                  <a:pt x="1473577" y="1192258"/>
                </a:lnTo>
                <a:lnTo>
                  <a:pt x="0" y="11922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AutoShape 17" id="17"/>
          <p:cNvSpPr/>
          <p:nvPr/>
        </p:nvSpPr>
        <p:spPr>
          <a:xfrm>
            <a:off x="5588751" y="7591496"/>
            <a:ext cx="972405" cy="0"/>
          </a:xfrm>
          <a:prstGeom prst="line">
            <a:avLst/>
          </a:prstGeom>
          <a:ln cap="flat" w="38100">
            <a:solidFill>
              <a:srgbClr val="FF3131"/>
            </a:solidFill>
            <a:prstDash val="solid"/>
            <a:headEnd type="none" len="sm" w="sm"/>
            <a:tailEnd type="arrow" len="sm" w="med"/>
          </a:ln>
        </p:spPr>
      </p:sp>
      <p:sp>
        <p:nvSpPr>
          <p:cNvPr name="AutoShape 18" id="18"/>
          <p:cNvSpPr/>
          <p:nvPr/>
        </p:nvSpPr>
        <p:spPr>
          <a:xfrm>
            <a:off x="8657797" y="7553396"/>
            <a:ext cx="972405" cy="0"/>
          </a:xfrm>
          <a:prstGeom prst="line">
            <a:avLst/>
          </a:prstGeom>
          <a:ln cap="flat" w="38100">
            <a:solidFill>
              <a:srgbClr val="FF3131"/>
            </a:solidFill>
            <a:prstDash val="solid"/>
            <a:headEnd type="none" len="sm" w="sm"/>
            <a:tailEnd type="arrow" len="sm" w="med"/>
          </a:ln>
        </p:spPr>
      </p:sp>
      <p:sp>
        <p:nvSpPr>
          <p:cNvPr name="Freeform 19" id="19"/>
          <p:cNvSpPr/>
          <p:nvPr/>
        </p:nvSpPr>
        <p:spPr>
          <a:xfrm flipH="false" flipV="false" rot="0">
            <a:off x="16405185" y="7073747"/>
            <a:ext cx="1027567" cy="1381602"/>
          </a:xfrm>
          <a:custGeom>
            <a:avLst/>
            <a:gdLst/>
            <a:ahLst/>
            <a:cxnLst/>
            <a:rect r="r" b="b" t="t" l="l"/>
            <a:pathLst>
              <a:path h="1381602" w="1027567">
                <a:moveTo>
                  <a:pt x="0" y="0"/>
                </a:moveTo>
                <a:lnTo>
                  <a:pt x="1027567" y="0"/>
                </a:lnTo>
                <a:lnTo>
                  <a:pt x="1027567" y="1381602"/>
                </a:lnTo>
                <a:lnTo>
                  <a:pt x="0" y="138160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0" id="20"/>
          <p:cNvSpPr/>
          <p:nvPr/>
        </p:nvSpPr>
        <p:spPr>
          <a:xfrm flipH="false" flipV="false" rot="0">
            <a:off x="16283830" y="7146551"/>
            <a:ext cx="1270277" cy="1427277"/>
          </a:xfrm>
          <a:custGeom>
            <a:avLst/>
            <a:gdLst/>
            <a:ahLst/>
            <a:cxnLst/>
            <a:rect r="r" b="b" t="t" l="l"/>
            <a:pathLst>
              <a:path h="1427277" w="1270277">
                <a:moveTo>
                  <a:pt x="0" y="0"/>
                </a:moveTo>
                <a:lnTo>
                  <a:pt x="1270277" y="0"/>
                </a:lnTo>
                <a:lnTo>
                  <a:pt x="1270277" y="1427277"/>
                </a:lnTo>
                <a:lnTo>
                  <a:pt x="0" y="142727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1" id="21"/>
          <p:cNvSpPr txBox="true"/>
          <p:nvPr/>
        </p:nvSpPr>
        <p:spPr>
          <a:xfrm rot="0">
            <a:off x="5852555" y="923925"/>
            <a:ext cx="6582890" cy="1068372"/>
          </a:xfrm>
          <a:prstGeom prst="rect">
            <a:avLst/>
          </a:prstGeom>
        </p:spPr>
        <p:txBody>
          <a:bodyPr anchor="t" rtlCol="false" tIns="0" lIns="0" bIns="0" rIns="0">
            <a:spAutoFit/>
          </a:bodyPr>
          <a:lstStyle/>
          <a:p>
            <a:pPr algn="ctr" marL="0" indent="0" lvl="0">
              <a:lnSpc>
                <a:spcPts val="8757"/>
              </a:lnSpc>
              <a:spcBef>
                <a:spcPct val="0"/>
              </a:spcBef>
            </a:pPr>
            <a:r>
              <a:rPr lang="en-US" sz="6346" spc="621">
                <a:solidFill>
                  <a:srgbClr val="00297C"/>
                </a:solidFill>
                <a:latin typeface="League Spartan"/>
              </a:rPr>
              <a:t>RIMOZIONE</a:t>
            </a:r>
          </a:p>
        </p:txBody>
      </p:sp>
      <p:sp>
        <p:nvSpPr>
          <p:cNvPr name="TextBox 22" id="22"/>
          <p:cNvSpPr txBox="true"/>
          <p:nvPr/>
        </p:nvSpPr>
        <p:spPr>
          <a:xfrm rot="0">
            <a:off x="2902078" y="2716924"/>
            <a:ext cx="12483844" cy="1406080"/>
          </a:xfrm>
          <a:prstGeom prst="rect">
            <a:avLst/>
          </a:prstGeom>
        </p:spPr>
        <p:txBody>
          <a:bodyPr anchor="t" rtlCol="false" tIns="0" lIns="0" bIns="0" rIns="0">
            <a:spAutoFit/>
          </a:bodyPr>
          <a:lstStyle/>
          <a:p>
            <a:pPr algn="ctr">
              <a:lnSpc>
                <a:spcPts val="2824"/>
              </a:lnSpc>
            </a:pPr>
            <a:r>
              <a:rPr lang="en-US" sz="2017">
                <a:solidFill>
                  <a:srgbClr val="100F0D"/>
                </a:solidFill>
                <a:latin typeface="Arimo"/>
              </a:rPr>
              <a:t>Col termine Rimozione, intendiamo una pratica di sicurezza informatica e tecnica di contenimento atta, per l’appunto, a rimuovere il sistema vittima, e ormai compromesso, dalla rete sia interna che internet.</a:t>
            </a:r>
          </a:p>
          <a:p>
            <a:pPr algn="ctr">
              <a:lnSpc>
                <a:spcPts val="2824"/>
              </a:lnSpc>
            </a:pPr>
            <a:r>
              <a:rPr lang="en-US" sz="2017">
                <a:solidFill>
                  <a:srgbClr val="100F0D"/>
                </a:solidFill>
                <a:latin typeface="Arimo"/>
              </a:rPr>
              <a:t>E’ lo scenario più stringente per un possibile attaccante, in quanto non potrà più avere l’accesso e il controllo del database, così come non avrà più accesso al resto della rete interna.</a:t>
            </a:r>
          </a:p>
        </p:txBody>
      </p:sp>
      <p:sp>
        <p:nvSpPr>
          <p:cNvPr name="TextBox 23" id="23"/>
          <p:cNvSpPr txBox="true"/>
          <p:nvPr/>
        </p:nvSpPr>
        <p:spPr>
          <a:xfrm rot="0">
            <a:off x="13217737" y="5734933"/>
            <a:ext cx="2969533" cy="441324"/>
          </a:xfrm>
          <a:prstGeom prst="rect">
            <a:avLst/>
          </a:prstGeom>
        </p:spPr>
        <p:txBody>
          <a:bodyPr anchor="t" rtlCol="false" tIns="0" lIns="0" bIns="0" rIns="0">
            <a:spAutoFit/>
          </a:bodyPr>
          <a:lstStyle/>
          <a:p>
            <a:pPr algn="ctr">
              <a:lnSpc>
                <a:spcPts val="3500"/>
              </a:lnSpc>
            </a:pPr>
            <a:r>
              <a:rPr lang="en-US" sz="2500">
                <a:solidFill>
                  <a:srgbClr val="000000"/>
                </a:solidFill>
                <a:latin typeface="Arimo"/>
              </a:rPr>
              <a:t>Rete di quarantena</a:t>
            </a:r>
          </a:p>
        </p:txBody>
      </p:sp>
      <p:sp>
        <p:nvSpPr>
          <p:cNvPr name="TextBox 24" id="24"/>
          <p:cNvSpPr txBox="true"/>
          <p:nvPr/>
        </p:nvSpPr>
        <p:spPr>
          <a:xfrm rot="0">
            <a:off x="1417311" y="9339276"/>
            <a:ext cx="2969533" cy="441324"/>
          </a:xfrm>
          <a:prstGeom prst="rect">
            <a:avLst/>
          </a:prstGeom>
        </p:spPr>
        <p:txBody>
          <a:bodyPr anchor="t" rtlCol="false" tIns="0" lIns="0" bIns="0" rIns="0">
            <a:spAutoFit/>
          </a:bodyPr>
          <a:lstStyle/>
          <a:p>
            <a:pPr algn="ctr">
              <a:lnSpc>
                <a:spcPts val="3500"/>
              </a:lnSpc>
            </a:pPr>
            <a:r>
              <a:rPr lang="en-US" sz="2500">
                <a:solidFill>
                  <a:srgbClr val="000000"/>
                </a:solidFill>
                <a:latin typeface="Arimo"/>
              </a:rPr>
              <a:t>Rete Interna</a:t>
            </a:r>
          </a:p>
        </p:txBody>
      </p:sp>
      <p:sp>
        <p:nvSpPr>
          <p:cNvPr name="TextBox 25" id="25"/>
          <p:cNvSpPr txBox="true"/>
          <p:nvPr/>
        </p:nvSpPr>
        <p:spPr>
          <a:xfrm rot="0">
            <a:off x="739750" y="5733229"/>
            <a:ext cx="288131" cy="599440"/>
          </a:xfrm>
          <a:prstGeom prst="rect">
            <a:avLst/>
          </a:prstGeom>
        </p:spPr>
        <p:txBody>
          <a:bodyPr anchor="t" rtlCol="false" tIns="0" lIns="0" bIns="0" rIns="0">
            <a:spAutoFit/>
          </a:bodyPr>
          <a:lstStyle/>
          <a:p>
            <a:pPr algn="ctr">
              <a:lnSpc>
                <a:spcPts val="4759"/>
              </a:lnSpc>
            </a:pPr>
            <a:r>
              <a:rPr lang="en-US" sz="3399">
                <a:solidFill>
                  <a:srgbClr val="000000"/>
                </a:solidFill>
                <a:latin typeface="Arimo"/>
              </a:rPr>
              <a:t>A</a:t>
            </a:r>
          </a:p>
        </p:txBody>
      </p:sp>
      <p:sp>
        <p:nvSpPr>
          <p:cNvPr name="TextBox 26" id="26"/>
          <p:cNvSpPr txBox="true"/>
          <p:nvPr/>
        </p:nvSpPr>
        <p:spPr>
          <a:xfrm rot="0">
            <a:off x="727844" y="7800342"/>
            <a:ext cx="311944" cy="599440"/>
          </a:xfrm>
          <a:prstGeom prst="rect">
            <a:avLst/>
          </a:prstGeom>
        </p:spPr>
        <p:txBody>
          <a:bodyPr anchor="t" rtlCol="false" tIns="0" lIns="0" bIns="0" rIns="0">
            <a:spAutoFit/>
          </a:bodyPr>
          <a:lstStyle/>
          <a:p>
            <a:pPr algn="ctr">
              <a:lnSpc>
                <a:spcPts val="4759"/>
              </a:lnSpc>
            </a:pPr>
            <a:r>
              <a:rPr lang="en-US" sz="3399">
                <a:solidFill>
                  <a:srgbClr val="000000"/>
                </a:solidFill>
                <a:latin typeface="Arimo"/>
              </a:rPr>
              <a:t>C</a:t>
            </a:r>
          </a:p>
        </p:txBody>
      </p:sp>
      <p:sp>
        <p:nvSpPr>
          <p:cNvPr name="TextBox 27" id="27"/>
          <p:cNvSpPr txBox="true"/>
          <p:nvPr/>
        </p:nvSpPr>
        <p:spPr>
          <a:xfrm rot="0">
            <a:off x="2991799" y="7800342"/>
            <a:ext cx="311944" cy="599440"/>
          </a:xfrm>
          <a:prstGeom prst="rect">
            <a:avLst/>
          </a:prstGeom>
        </p:spPr>
        <p:txBody>
          <a:bodyPr anchor="t" rtlCol="false" tIns="0" lIns="0" bIns="0" rIns="0">
            <a:spAutoFit/>
          </a:bodyPr>
          <a:lstStyle/>
          <a:p>
            <a:pPr algn="ctr">
              <a:lnSpc>
                <a:spcPts val="4759"/>
              </a:lnSpc>
            </a:pPr>
            <a:r>
              <a:rPr lang="en-US" sz="3399">
                <a:solidFill>
                  <a:srgbClr val="000000"/>
                </a:solidFill>
                <a:latin typeface="Arimo"/>
              </a:rPr>
              <a:t>D</a:t>
            </a:r>
          </a:p>
        </p:txBody>
      </p:sp>
      <p:sp>
        <p:nvSpPr>
          <p:cNvPr name="TextBox 28" id="28"/>
          <p:cNvSpPr txBox="true"/>
          <p:nvPr/>
        </p:nvSpPr>
        <p:spPr>
          <a:xfrm rot="0">
            <a:off x="13698916" y="6547111"/>
            <a:ext cx="288131" cy="599440"/>
          </a:xfrm>
          <a:prstGeom prst="rect">
            <a:avLst/>
          </a:prstGeom>
        </p:spPr>
        <p:txBody>
          <a:bodyPr anchor="t" rtlCol="false" tIns="0" lIns="0" bIns="0" rIns="0">
            <a:spAutoFit/>
          </a:bodyPr>
          <a:lstStyle/>
          <a:p>
            <a:pPr algn="ctr">
              <a:lnSpc>
                <a:spcPts val="4759"/>
              </a:lnSpc>
            </a:pPr>
            <a:r>
              <a:rPr lang="en-US" sz="3399">
                <a:solidFill>
                  <a:srgbClr val="000000"/>
                </a:solidFill>
                <a:latin typeface="Arimo"/>
              </a:rPr>
              <a:t>B</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5536309" y="-5589191"/>
            <a:ext cx="29360619" cy="20784075"/>
            <a:chOff x="0" y="0"/>
            <a:chExt cx="39147492" cy="27712100"/>
          </a:xfrm>
        </p:grpSpPr>
        <p:sp>
          <p:nvSpPr>
            <p:cNvPr name="Freeform 3" id="3"/>
            <p:cNvSpPr/>
            <p:nvPr/>
          </p:nvSpPr>
          <p:spPr>
            <a:xfrm flipH="false" flipV="false" rot="0">
              <a:off x="23583572" y="14424403"/>
              <a:ext cx="15563920" cy="13287697"/>
            </a:xfrm>
            <a:custGeom>
              <a:avLst/>
              <a:gdLst/>
              <a:ahLst/>
              <a:cxnLst/>
              <a:rect r="r" b="b" t="t" l="l"/>
              <a:pathLst>
                <a:path h="13287697" w="15563920">
                  <a:moveTo>
                    <a:pt x="0" y="0"/>
                  </a:moveTo>
                  <a:lnTo>
                    <a:pt x="15563920" y="0"/>
                  </a:lnTo>
                  <a:lnTo>
                    <a:pt x="15563920" y="13287697"/>
                  </a:lnTo>
                  <a:lnTo>
                    <a:pt x="0" y="13287697"/>
                  </a:lnTo>
                  <a:lnTo>
                    <a:pt x="0" y="0"/>
                  </a:lnTo>
                  <a:close/>
                </a:path>
              </a:pathLst>
            </a:custGeom>
            <a:blipFill>
              <a:blip r:embed="rId2"/>
              <a:stretch>
                <a:fillRect l="0" t="0" r="0" b="0"/>
              </a:stretch>
            </a:blipFill>
          </p:spPr>
        </p:sp>
        <p:sp>
          <p:nvSpPr>
            <p:cNvPr name="Freeform 4" id="4"/>
            <p:cNvSpPr/>
            <p:nvPr/>
          </p:nvSpPr>
          <p:spPr>
            <a:xfrm flipH="false" flipV="false" rot="0">
              <a:off x="0" y="0"/>
              <a:ext cx="15563920" cy="13287697"/>
            </a:xfrm>
            <a:custGeom>
              <a:avLst/>
              <a:gdLst/>
              <a:ahLst/>
              <a:cxnLst/>
              <a:rect r="r" b="b" t="t" l="l"/>
              <a:pathLst>
                <a:path h="13287697" w="15563920">
                  <a:moveTo>
                    <a:pt x="0" y="0"/>
                  </a:moveTo>
                  <a:lnTo>
                    <a:pt x="15563920" y="0"/>
                  </a:lnTo>
                  <a:lnTo>
                    <a:pt x="15563920" y="13287697"/>
                  </a:lnTo>
                  <a:lnTo>
                    <a:pt x="0" y="13287697"/>
                  </a:lnTo>
                  <a:lnTo>
                    <a:pt x="0" y="0"/>
                  </a:lnTo>
                  <a:close/>
                </a:path>
              </a:pathLst>
            </a:custGeom>
            <a:blipFill>
              <a:blip r:embed="rId2"/>
              <a:stretch>
                <a:fillRect l="0" t="0" r="0" b="0"/>
              </a:stretch>
            </a:blipFill>
          </p:spPr>
        </p:sp>
      </p:grpSp>
      <p:sp>
        <p:nvSpPr>
          <p:cNvPr name="Freeform 5" id="5"/>
          <p:cNvSpPr/>
          <p:nvPr/>
        </p:nvSpPr>
        <p:spPr>
          <a:xfrm flipH="false" flipV="false" rot="0">
            <a:off x="1352411" y="6513726"/>
            <a:ext cx="1549667" cy="1087585"/>
          </a:xfrm>
          <a:custGeom>
            <a:avLst/>
            <a:gdLst/>
            <a:ahLst/>
            <a:cxnLst/>
            <a:rect r="r" b="b" t="t" l="l"/>
            <a:pathLst>
              <a:path h="1087585" w="1549667">
                <a:moveTo>
                  <a:pt x="0" y="0"/>
                </a:moveTo>
                <a:lnTo>
                  <a:pt x="1549667" y="0"/>
                </a:lnTo>
                <a:lnTo>
                  <a:pt x="1549667" y="1087585"/>
                </a:lnTo>
                <a:lnTo>
                  <a:pt x="0" y="10875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591502" y="7542426"/>
            <a:ext cx="1296802" cy="1197774"/>
          </a:xfrm>
          <a:custGeom>
            <a:avLst/>
            <a:gdLst/>
            <a:ahLst/>
            <a:cxnLst/>
            <a:rect r="r" b="b" t="t" l="l"/>
            <a:pathLst>
              <a:path h="1197774" w="1296802">
                <a:moveTo>
                  <a:pt x="0" y="0"/>
                </a:moveTo>
                <a:lnTo>
                  <a:pt x="1296802" y="0"/>
                </a:lnTo>
                <a:lnTo>
                  <a:pt x="1296802" y="1197774"/>
                </a:lnTo>
                <a:lnTo>
                  <a:pt x="0" y="1197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52411" y="7784641"/>
            <a:ext cx="1463949" cy="955559"/>
          </a:xfrm>
          <a:custGeom>
            <a:avLst/>
            <a:gdLst/>
            <a:ahLst/>
            <a:cxnLst/>
            <a:rect r="r" b="b" t="t" l="l"/>
            <a:pathLst>
              <a:path h="955559" w="1463949">
                <a:moveTo>
                  <a:pt x="0" y="0"/>
                </a:moveTo>
                <a:lnTo>
                  <a:pt x="1463948" y="0"/>
                </a:lnTo>
                <a:lnTo>
                  <a:pt x="1463948" y="955559"/>
                </a:lnTo>
                <a:lnTo>
                  <a:pt x="0" y="9555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71426" y="9043511"/>
            <a:ext cx="825918" cy="1088560"/>
          </a:xfrm>
          <a:custGeom>
            <a:avLst/>
            <a:gdLst/>
            <a:ahLst/>
            <a:cxnLst/>
            <a:rect r="r" b="b" t="t" l="l"/>
            <a:pathLst>
              <a:path h="1088560" w="825918">
                <a:moveTo>
                  <a:pt x="0" y="0"/>
                </a:moveTo>
                <a:lnTo>
                  <a:pt x="825918" y="0"/>
                </a:lnTo>
                <a:lnTo>
                  <a:pt x="825918" y="1088560"/>
                </a:lnTo>
                <a:lnTo>
                  <a:pt x="0" y="10885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9" id="9"/>
          <p:cNvSpPr/>
          <p:nvPr/>
        </p:nvSpPr>
        <p:spPr>
          <a:xfrm flipH="true" flipV="true">
            <a:off x="3094343" y="7357241"/>
            <a:ext cx="899109" cy="370372"/>
          </a:xfrm>
          <a:prstGeom prst="line">
            <a:avLst/>
          </a:prstGeom>
          <a:ln cap="flat" w="38100">
            <a:solidFill>
              <a:srgbClr val="FF3131"/>
            </a:solidFill>
            <a:prstDash val="solid"/>
            <a:headEnd type="none" len="sm" w="sm"/>
            <a:tailEnd type="arrow" len="sm" w="med"/>
          </a:ln>
        </p:spPr>
      </p:sp>
      <p:sp>
        <p:nvSpPr>
          <p:cNvPr name="AutoShape 10" id="10"/>
          <p:cNvSpPr/>
          <p:nvPr/>
        </p:nvSpPr>
        <p:spPr>
          <a:xfrm flipH="true" flipV="true">
            <a:off x="3070552" y="8252487"/>
            <a:ext cx="972202" cy="19867"/>
          </a:xfrm>
          <a:prstGeom prst="line">
            <a:avLst/>
          </a:prstGeom>
          <a:ln cap="flat" w="38100">
            <a:solidFill>
              <a:srgbClr val="FF3131"/>
            </a:solidFill>
            <a:prstDash val="solid"/>
            <a:headEnd type="none" len="sm" w="sm"/>
            <a:tailEnd type="arrow" len="sm" w="med"/>
          </a:ln>
        </p:spPr>
      </p:sp>
      <p:sp>
        <p:nvSpPr>
          <p:cNvPr name="AutoShape 11" id="11"/>
          <p:cNvSpPr/>
          <p:nvPr/>
        </p:nvSpPr>
        <p:spPr>
          <a:xfrm flipH="true">
            <a:off x="3307779" y="8717946"/>
            <a:ext cx="722219" cy="651131"/>
          </a:xfrm>
          <a:prstGeom prst="line">
            <a:avLst/>
          </a:prstGeom>
          <a:ln cap="flat" w="38100">
            <a:solidFill>
              <a:srgbClr val="FF3131"/>
            </a:solidFill>
            <a:prstDash val="solid"/>
            <a:headEnd type="none" len="sm" w="sm"/>
            <a:tailEnd type="arrow" len="sm" w="med"/>
          </a:ln>
        </p:spPr>
      </p:sp>
      <p:sp>
        <p:nvSpPr>
          <p:cNvPr name="Freeform 12" id="12"/>
          <p:cNvSpPr/>
          <p:nvPr/>
        </p:nvSpPr>
        <p:spPr>
          <a:xfrm flipH="false" flipV="false" rot="0">
            <a:off x="10765256" y="7476414"/>
            <a:ext cx="1549667" cy="1087585"/>
          </a:xfrm>
          <a:custGeom>
            <a:avLst/>
            <a:gdLst/>
            <a:ahLst/>
            <a:cxnLst/>
            <a:rect r="r" b="b" t="t" l="l"/>
            <a:pathLst>
              <a:path h="1087585" w="1549667">
                <a:moveTo>
                  <a:pt x="0" y="0"/>
                </a:moveTo>
                <a:lnTo>
                  <a:pt x="1549668" y="0"/>
                </a:lnTo>
                <a:lnTo>
                  <a:pt x="1549668" y="1087584"/>
                </a:lnTo>
                <a:lnTo>
                  <a:pt x="0" y="10875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3267424" y="7542426"/>
            <a:ext cx="1463949" cy="955559"/>
          </a:xfrm>
          <a:custGeom>
            <a:avLst/>
            <a:gdLst/>
            <a:ahLst/>
            <a:cxnLst/>
            <a:rect r="r" b="b" t="t" l="l"/>
            <a:pathLst>
              <a:path h="955559" w="1463949">
                <a:moveTo>
                  <a:pt x="0" y="0"/>
                </a:moveTo>
                <a:lnTo>
                  <a:pt x="1463948" y="0"/>
                </a:lnTo>
                <a:lnTo>
                  <a:pt x="1463948" y="955560"/>
                </a:lnTo>
                <a:lnTo>
                  <a:pt x="0" y="9555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5980117" y="7409425"/>
            <a:ext cx="825918" cy="1088560"/>
          </a:xfrm>
          <a:custGeom>
            <a:avLst/>
            <a:gdLst/>
            <a:ahLst/>
            <a:cxnLst/>
            <a:rect r="r" b="b" t="t" l="l"/>
            <a:pathLst>
              <a:path h="1088560" w="825918">
                <a:moveTo>
                  <a:pt x="0" y="0"/>
                </a:moveTo>
                <a:lnTo>
                  <a:pt x="825918" y="0"/>
                </a:lnTo>
                <a:lnTo>
                  <a:pt x="825918" y="1088561"/>
                </a:lnTo>
                <a:lnTo>
                  <a:pt x="0" y="10885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5779122" y="7240067"/>
            <a:ext cx="1270277" cy="1427277"/>
          </a:xfrm>
          <a:custGeom>
            <a:avLst/>
            <a:gdLst/>
            <a:ahLst/>
            <a:cxnLst/>
            <a:rect r="r" b="b" t="t" l="l"/>
            <a:pathLst>
              <a:path h="1427277" w="1270277">
                <a:moveTo>
                  <a:pt x="0" y="0"/>
                </a:moveTo>
                <a:lnTo>
                  <a:pt x="1270277" y="0"/>
                </a:lnTo>
                <a:lnTo>
                  <a:pt x="1270277" y="1427277"/>
                </a:lnTo>
                <a:lnTo>
                  <a:pt x="0" y="142727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3365866" y="7409425"/>
            <a:ext cx="1270277" cy="1427277"/>
          </a:xfrm>
          <a:custGeom>
            <a:avLst/>
            <a:gdLst/>
            <a:ahLst/>
            <a:cxnLst/>
            <a:rect r="r" b="b" t="t" l="l"/>
            <a:pathLst>
              <a:path h="1427277" w="1270277">
                <a:moveTo>
                  <a:pt x="0" y="0"/>
                </a:moveTo>
                <a:lnTo>
                  <a:pt x="1270276" y="0"/>
                </a:lnTo>
                <a:lnTo>
                  <a:pt x="1270276" y="1427278"/>
                </a:lnTo>
                <a:lnTo>
                  <a:pt x="0" y="142727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10904952" y="7427675"/>
            <a:ext cx="1270277" cy="1427277"/>
          </a:xfrm>
          <a:custGeom>
            <a:avLst/>
            <a:gdLst/>
            <a:ahLst/>
            <a:cxnLst/>
            <a:rect r="r" b="b" t="t" l="l"/>
            <a:pathLst>
              <a:path h="1427277" w="1270277">
                <a:moveTo>
                  <a:pt x="0" y="0"/>
                </a:moveTo>
                <a:lnTo>
                  <a:pt x="1270276" y="0"/>
                </a:lnTo>
                <a:lnTo>
                  <a:pt x="1270276" y="1427277"/>
                </a:lnTo>
                <a:lnTo>
                  <a:pt x="0" y="142727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0">
            <a:off x="381851" y="6513726"/>
            <a:ext cx="749892" cy="687174"/>
          </a:xfrm>
          <a:custGeom>
            <a:avLst/>
            <a:gdLst/>
            <a:ahLst/>
            <a:cxnLst/>
            <a:rect r="r" b="b" t="t" l="l"/>
            <a:pathLst>
              <a:path h="687174" w="749892">
                <a:moveTo>
                  <a:pt x="0" y="0"/>
                </a:moveTo>
                <a:lnTo>
                  <a:pt x="749892" y="0"/>
                </a:lnTo>
                <a:lnTo>
                  <a:pt x="749892" y="687174"/>
                </a:lnTo>
                <a:lnTo>
                  <a:pt x="0" y="68717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9" id="19"/>
          <p:cNvSpPr txBox="true"/>
          <p:nvPr/>
        </p:nvSpPr>
        <p:spPr>
          <a:xfrm rot="0">
            <a:off x="4470060" y="1078490"/>
            <a:ext cx="9347879" cy="1068372"/>
          </a:xfrm>
          <a:prstGeom prst="rect">
            <a:avLst/>
          </a:prstGeom>
        </p:spPr>
        <p:txBody>
          <a:bodyPr anchor="t" rtlCol="false" tIns="0" lIns="0" bIns="0" rIns="0">
            <a:spAutoFit/>
          </a:bodyPr>
          <a:lstStyle/>
          <a:p>
            <a:pPr algn="ctr" marL="0" indent="0" lvl="0">
              <a:lnSpc>
                <a:spcPts val="8757"/>
              </a:lnSpc>
              <a:spcBef>
                <a:spcPct val="0"/>
              </a:spcBef>
            </a:pPr>
            <a:r>
              <a:rPr lang="en-US" sz="6346" spc="621">
                <a:solidFill>
                  <a:srgbClr val="00297C"/>
                </a:solidFill>
                <a:latin typeface="League Spartan"/>
              </a:rPr>
              <a:t>PURGE &amp; DESTROY</a:t>
            </a:r>
          </a:p>
        </p:txBody>
      </p:sp>
      <p:sp>
        <p:nvSpPr>
          <p:cNvPr name="TextBox 20" id="20"/>
          <p:cNvSpPr txBox="true"/>
          <p:nvPr/>
        </p:nvSpPr>
        <p:spPr>
          <a:xfrm rot="0">
            <a:off x="2902078" y="2716924"/>
            <a:ext cx="12483844" cy="1053655"/>
          </a:xfrm>
          <a:prstGeom prst="rect">
            <a:avLst/>
          </a:prstGeom>
        </p:spPr>
        <p:txBody>
          <a:bodyPr anchor="t" rtlCol="false" tIns="0" lIns="0" bIns="0" rIns="0">
            <a:spAutoFit/>
          </a:bodyPr>
          <a:lstStyle/>
          <a:p>
            <a:pPr algn="ctr">
              <a:lnSpc>
                <a:spcPts val="2824"/>
              </a:lnSpc>
            </a:pPr>
            <a:r>
              <a:rPr lang="en-US" sz="2017">
                <a:solidFill>
                  <a:srgbClr val="100F0D"/>
                </a:solidFill>
                <a:latin typeface="Arimo"/>
              </a:rPr>
              <a:t>Coi termini Purge e Destroy intendiamo due delle tre opzioni per la gestione dei media contenenti informazioni sensibili ormai compromessi a seguito di un attacco informatico, e facenti parte della fase di Recupero, in cui ci si trova spesso a dover gestire lo smaltimento o il riutilizzo di un disco o di un sistema di storage.</a:t>
            </a:r>
          </a:p>
        </p:txBody>
      </p:sp>
      <p:sp>
        <p:nvSpPr>
          <p:cNvPr name="TextBox 21" id="21"/>
          <p:cNvSpPr txBox="true"/>
          <p:nvPr/>
        </p:nvSpPr>
        <p:spPr>
          <a:xfrm rot="0">
            <a:off x="1234786" y="4574246"/>
            <a:ext cx="5030395" cy="1758505"/>
          </a:xfrm>
          <a:prstGeom prst="rect">
            <a:avLst/>
          </a:prstGeom>
        </p:spPr>
        <p:txBody>
          <a:bodyPr anchor="t" rtlCol="false" tIns="0" lIns="0" bIns="0" rIns="0">
            <a:spAutoFit/>
          </a:bodyPr>
          <a:lstStyle/>
          <a:p>
            <a:pPr algn="ctr">
              <a:lnSpc>
                <a:spcPts val="2824"/>
              </a:lnSpc>
            </a:pPr>
            <a:r>
              <a:rPr lang="en-US" sz="2017">
                <a:solidFill>
                  <a:srgbClr val="100F0D"/>
                </a:solidFill>
                <a:latin typeface="Arimo Bold"/>
              </a:rPr>
              <a:t>Purge</a:t>
            </a:r>
            <a:r>
              <a:rPr lang="en-US" sz="2017">
                <a:solidFill>
                  <a:srgbClr val="100F0D"/>
                </a:solidFill>
                <a:latin typeface="Arimo"/>
              </a:rPr>
              <a:t> prevede l’utilizzo di tecniche di rimozione fisica oltre che logica: per esempio si possono utilizzare dei magneti molto potenti per rendere le informazioni inaccessibili</a:t>
            </a:r>
          </a:p>
        </p:txBody>
      </p:sp>
      <p:sp>
        <p:nvSpPr>
          <p:cNvPr name="TextBox 22" id="22"/>
          <p:cNvSpPr txBox="true"/>
          <p:nvPr/>
        </p:nvSpPr>
        <p:spPr>
          <a:xfrm rot="0">
            <a:off x="10916559" y="4579009"/>
            <a:ext cx="6168890" cy="2110930"/>
          </a:xfrm>
          <a:prstGeom prst="rect">
            <a:avLst/>
          </a:prstGeom>
        </p:spPr>
        <p:txBody>
          <a:bodyPr anchor="t" rtlCol="false" tIns="0" lIns="0" bIns="0" rIns="0">
            <a:spAutoFit/>
          </a:bodyPr>
          <a:lstStyle/>
          <a:p>
            <a:pPr algn="ctr">
              <a:lnSpc>
                <a:spcPts val="2824"/>
              </a:lnSpc>
            </a:pPr>
            <a:r>
              <a:rPr lang="en-US" sz="2017">
                <a:solidFill>
                  <a:srgbClr val="100F0D"/>
                </a:solidFill>
                <a:latin typeface="Arimo Bold"/>
              </a:rPr>
              <a:t>Destroy</a:t>
            </a:r>
            <a:r>
              <a:rPr lang="en-US" sz="2017">
                <a:solidFill>
                  <a:srgbClr val="100F0D"/>
                </a:solidFill>
                <a:latin typeface="Arimo"/>
              </a:rPr>
              <a:t>, invece, è l’approccio più diretto per lo smaltimento di questi dispositivi. Oltre ad approcci logici e fisici, si utilizzano anche tecniche di laboratorio come disintegrazione e polverizzazione dei media ad alte temperature. Metodo efficace, ma con un effort economico maggiore.</a:t>
            </a:r>
          </a:p>
        </p:txBody>
      </p:sp>
      <p:sp>
        <p:nvSpPr>
          <p:cNvPr name="Freeform 23" id="23"/>
          <p:cNvSpPr/>
          <p:nvPr/>
        </p:nvSpPr>
        <p:spPr>
          <a:xfrm flipH="false" flipV="false" rot="0">
            <a:off x="345344" y="7908900"/>
            <a:ext cx="749892" cy="687174"/>
          </a:xfrm>
          <a:custGeom>
            <a:avLst/>
            <a:gdLst/>
            <a:ahLst/>
            <a:cxnLst/>
            <a:rect r="r" b="b" t="t" l="l"/>
            <a:pathLst>
              <a:path h="687174" w="749892">
                <a:moveTo>
                  <a:pt x="0" y="0"/>
                </a:moveTo>
                <a:lnTo>
                  <a:pt x="749892" y="0"/>
                </a:lnTo>
                <a:lnTo>
                  <a:pt x="749892" y="687174"/>
                </a:lnTo>
                <a:lnTo>
                  <a:pt x="0" y="68717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0">
            <a:off x="345344" y="9244205"/>
            <a:ext cx="749892" cy="687174"/>
          </a:xfrm>
          <a:custGeom>
            <a:avLst/>
            <a:gdLst/>
            <a:ahLst/>
            <a:cxnLst/>
            <a:rect r="r" b="b" t="t" l="l"/>
            <a:pathLst>
              <a:path h="687174" w="749892">
                <a:moveTo>
                  <a:pt x="0" y="0"/>
                </a:moveTo>
                <a:lnTo>
                  <a:pt x="749892" y="0"/>
                </a:lnTo>
                <a:lnTo>
                  <a:pt x="749892" y="687173"/>
                </a:lnTo>
                <a:lnTo>
                  <a:pt x="0" y="68717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5536309" y="-5589191"/>
            <a:ext cx="29360619" cy="20784075"/>
            <a:chOff x="0" y="0"/>
            <a:chExt cx="39147492" cy="27712100"/>
          </a:xfrm>
        </p:grpSpPr>
        <p:sp>
          <p:nvSpPr>
            <p:cNvPr name="Freeform 3" id="3"/>
            <p:cNvSpPr/>
            <p:nvPr/>
          </p:nvSpPr>
          <p:spPr>
            <a:xfrm flipH="false" flipV="false" rot="0">
              <a:off x="23583572" y="14424403"/>
              <a:ext cx="15563920" cy="13287697"/>
            </a:xfrm>
            <a:custGeom>
              <a:avLst/>
              <a:gdLst/>
              <a:ahLst/>
              <a:cxnLst/>
              <a:rect r="r" b="b" t="t" l="l"/>
              <a:pathLst>
                <a:path h="13287697" w="15563920">
                  <a:moveTo>
                    <a:pt x="0" y="0"/>
                  </a:moveTo>
                  <a:lnTo>
                    <a:pt x="15563920" y="0"/>
                  </a:lnTo>
                  <a:lnTo>
                    <a:pt x="15563920" y="13287697"/>
                  </a:lnTo>
                  <a:lnTo>
                    <a:pt x="0" y="13287697"/>
                  </a:lnTo>
                  <a:lnTo>
                    <a:pt x="0" y="0"/>
                  </a:lnTo>
                  <a:close/>
                </a:path>
              </a:pathLst>
            </a:custGeom>
            <a:blipFill>
              <a:blip r:embed="rId2"/>
              <a:stretch>
                <a:fillRect l="0" t="0" r="0" b="0"/>
              </a:stretch>
            </a:blipFill>
          </p:spPr>
        </p:sp>
        <p:sp>
          <p:nvSpPr>
            <p:cNvPr name="Freeform 4" id="4"/>
            <p:cNvSpPr/>
            <p:nvPr/>
          </p:nvSpPr>
          <p:spPr>
            <a:xfrm flipH="false" flipV="false" rot="0">
              <a:off x="0" y="0"/>
              <a:ext cx="15563920" cy="13287697"/>
            </a:xfrm>
            <a:custGeom>
              <a:avLst/>
              <a:gdLst/>
              <a:ahLst/>
              <a:cxnLst/>
              <a:rect r="r" b="b" t="t" l="l"/>
              <a:pathLst>
                <a:path h="13287697" w="15563920">
                  <a:moveTo>
                    <a:pt x="0" y="0"/>
                  </a:moveTo>
                  <a:lnTo>
                    <a:pt x="15563920" y="0"/>
                  </a:lnTo>
                  <a:lnTo>
                    <a:pt x="15563920" y="13287697"/>
                  </a:lnTo>
                  <a:lnTo>
                    <a:pt x="0" y="13287697"/>
                  </a:lnTo>
                  <a:lnTo>
                    <a:pt x="0" y="0"/>
                  </a:lnTo>
                  <a:close/>
                </a:path>
              </a:pathLst>
            </a:custGeom>
            <a:blipFill>
              <a:blip r:embed="rId2"/>
              <a:stretch>
                <a:fillRect l="0" t="0" r="0" b="0"/>
              </a:stretch>
            </a:blipFill>
          </p:spPr>
        </p:sp>
      </p:grpSp>
      <p:sp>
        <p:nvSpPr>
          <p:cNvPr name="Freeform 5" id="5"/>
          <p:cNvSpPr/>
          <p:nvPr/>
        </p:nvSpPr>
        <p:spPr>
          <a:xfrm flipH="false" flipV="false" rot="0">
            <a:off x="4891801" y="5432726"/>
            <a:ext cx="1549667" cy="1087585"/>
          </a:xfrm>
          <a:custGeom>
            <a:avLst/>
            <a:gdLst/>
            <a:ahLst/>
            <a:cxnLst/>
            <a:rect r="r" b="b" t="t" l="l"/>
            <a:pathLst>
              <a:path h="1087585" w="1549667">
                <a:moveTo>
                  <a:pt x="0" y="0"/>
                </a:moveTo>
                <a:lnTo>
                  <a:pt x="1549667" y="0"/>
                </a:lnTo>
                <a:lnTo>
                  <a:pt x="1549667" y="1087585"/>
                </a:lnTo>
                <a:lnTo>
                  <a:pt x="0" y="10875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8412026" y="5498739"/>
            <a:ext cx="1463949" cy="955559"/>
          </a:xfrm>
          <a:custGeom>
            <a:avLst/>
            <a:gdLst/>
            <a:ahLst/>
            <a:cxnLst/>
            <a:rect r="r" b="b" t="t" l="l"/>
            <a:pathLst>
              <a:path h="955559" w="1463949">
                <a:moveTo>
                  <a:pt x="0" y="0"/>
                </a:moveTo>
                <a:lnTo>
                  <a:pt x="1463948" y="0"/>
                </a:lnTo>
                <a:lnTo>
                  <a:pt x="1463948" y="955559"/>
                </a:lnTo>
                <a:lnTo>
                  <a:pt x="0" y="9555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2219045" y="5365738"/>
            <a:ext cx="825918" cy="1088560"/>
          </a:xfrm>
          <a:custGeom>
            <a:avLst/>
            <a:gdLst/>
            <a:ahLst/>
            <a:cxnLst/>
            <a:rect r="r" b="b" t="t" l="l"/>
            <a:pathLst>
              <a:path h="1088560" w="825918">
                <a:moveTo>
                  <a:pt x="0" y="0"/>
                </a:moveTo>
                <a:lnTo>
                  <a:pt x="825918" y="0"/>
                </a:lnTo>
                <a:lnTo>
                  <a:pt x="825918" y="1088560"/>
                </a:lnTo>
                <a:lnTo>
                  <a:pt x="0" y="10885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8" id="8"/>
          <p:cNvSpPr/>
          <p:nvPr/>
        </p:nvSpPr>
        <p:spPr>
          <a:xfrm>
            <a:off x="5450468" y="6910485"/>
            <a:ext cx="26732" cy="972038"/>
          </a:xfrm>
          <a:prstGeom prst="line">
            <a:avLst/>
          </a:prstGeom>
          <a:ln cap="flat" w="38100">
            <a:solidFill>
              <a:srgbClr val="FF3131"/>
            </a:solidFill>
            <a:prstDash val="solid"/>
            <a:headEnd type="none" len="sm" w="sm"/>
            <a:tailEnd type="arrow" len="sm" w="med"/>
          </a:ln>
        </p:spPr>
      </p:sp>
      <p:sp>
        <p:nvSpPr>
          <p:cNvPr name="AutoShape 9" id="9"/>
          <p:cNvSpPr/>
          <p:nvPr/>
        </p:nvSpPr>
        <p:spPr>
          <a:xfrm>
            <a:off x="9098225" y="6911009"/>
            <a:ext cx="26732" cy="972038"/>
          </a:xfrm>
          <a:prstGeom prst="line">
            <a:avLst/>
          </a:prstGeom>
          <a:ln cap="flat" w="38100">
            <a:solidFill>
              <a:srgbClr val="FF3131"/>
            </a:solidFill>
            <a:prstDash val="solid"/>
            <a:headEnd type="none" len="sm" w="sm"/>
            <a:tailEnd type="arrow" len="sm" w="med"/>
          </a:ln>
        </p:spPr>
      </p:sp>
      <p:sp>
        <p:nvSpPr>
          <p:cNvPr name="AutoShape 10" id="10"/>
          <p:cNvSpPr/>
          <p:nvPr/>
        </p:nvSpPr>
        <p:spPr>
          <a:xfrm>
            <a:off x="12651046" y="6909961"/>
            <a:ext cx="26732" cy="972038"/>
          </a:xfrm>
          <a:prstGeom prst="line">
            <a:avLst/>
          </a:prstGeom>
          <a:ln cap="flat" w="38100">
            <a:solidFill>
              <a:srgbClr val="FF3131"/>
            </a:solidFill>
            <a:prstDash val="solid"/>
            <a:headEnd type="none" len="sm" w="sm"/>
            <a:tailEnd type="arrow" len="sm" w="med"/>
          </a:ln>
        </p:spPr>
      </p:sp>
      <p:sp>
        <p:nvSpPr>
          <p:cNvPr name="Freeform 11" id="11"/>
          <p:cNvSpPr/>
          <p:nvPr/>
        </p:nvSpPr>
        <p:spPr>
          <a:xfrm flipH="false" flipV="false" rot="0">
            <a:off x="4891801" y="8341084"/>
            <a:ext cx="1549667" cy="1087585"/>
          </a:xfrm>
          <a:custGeom>
            <a:avLst/>
            <a:gdLst/>
            <a:ahLst/>
            <a:cxnLst/>
            <a:rect r="r" b="b" t="t" l="l"/>
            <a:pathLst>
              <a:path h="1087585" w="1549667">
                <a:moveTo>
                  <a:pt x="0" y="0"/>
                </a:moveTo>
                <a:lnTo>
                  <a:pt x="1549667" y="0"/>
                </a:lnTo>
                <a:lnTo>
                  <a:pt x="1549667" y="1087584"/>
                </a:lnTo>
                <a:lnTo>
                  <a:pt x="0" y="10875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8412026" y="8407096"/>
            <a:ext cx="1463949" cy="955559"/>
          </a:xfrm>
          <a:custGeom>
            <a:avLst/>
            <a:gdLst/>
            <a:ahLst/>
            <a:cxnLst/>
            <a:rect r="r" b="b" t="t" l="l"/>
            <a:pathLst>
              <a:path h="955559" w="1463949">
                <a:moveTo>
                  <a:pt x="0" y="0"/>
                </a:moveTo>
                <a:lnTo>
                  <a:pt x="1463948" y="0"/>
                </a:lnTo>
                <a:lnTo>
                  <a:pt x="1463948" y="955560"/>
                </a:lnTo>
                <a:lnTo>
                  <a:pt x="0" y="9555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2219045" y="8274095"/>
            <a:ext cx="825918" cy="1088560"/>
          </a:xfrm>
          <a:custGeom>
            <a:avLst/>
            <a:gdLst/>
            <a:ahLst/>
            <a:cxnLst/>
            <a:rect r="r" b="b" t="t" l="l"/>
            <a:pathLst>
              <a:path h="1088560" w="825918">
                <a:moveTo>
                  <a:pt x="0" y="0"/>
                </a:moveTo>
                <a:lnTo>
                  <a:pt x="825918" y="0"/>
                </a:lnTo>
                <a:lnTo>
                  <a:pt x="825918" y="1088561"/>
                </a:lnTo>
                <a:lnTo>
                  <a:pt x="0" y="10885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6013109" y="8014563"/>
            <a:ext cx="428360" cy="392533"/>
          </a:xfrm>
          <a:custGeom>
            <a:avLst/>
            <a:gdLst/>
            <a:ahLst/>
            <a:cxnLst/>
            <a:rect r="r" b="b" t="t" l="l"/>
            <a:pathLst>
              <a:path h="392533" w="428360">
                <a:moveTo>
                  <a:pt x="0" y="0"/>
                </a:moveTo>
                <a:lnTo>
                  <a:pt x="428359" y="0"/>
                </a:lnTo>
                <a:lnTo>
                  <a:pt x="428359" y="392533"/>
                </a:lnTo>
                <a:lnTo>
                  <a:pt x="0" y="392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4470060" y="1078490"/>
            <a:ext cx="9347879" cy="1068372"/>
          </a:xfrm>
          <a:prstGeom prst="rect">
            <a:avLst/>
          </a:prstGeom>
        </p:spPr>
        <p:txBody>
          <a:bodyPr anchor="t" rtlCol="false" tIns="0" lIns="0" bIns="0" rIns="0">
            <a:spAutoFit/>
          </a:bodyPr>
          <a:lstStyle/>
          <a:p>
            <a:pPr algn="ctr" marL="0" indent="0" lvl="0">
              <a:lnSpc>
                <a:spcPts val="8757"/>
              </a:lnSpc>
              <a:spcBef>
                <a:spcPct val="0"/>
              </a:spcBef>
            </a:pPr>
            <a:r>
              <a:rPr lang="en-US" sz="6346" spc="621">
                <a:solidFill>
                  <a:srgbClr val="00297C"/>
                </a:solidFill>
                <a:latin typeface="League Spartan"/>
              </a:rPr>
              <a:t>CLEAR</a:t>
            </a:r>
          </a:p>
        </p:txBody>
      </p:sp>
      <p:sp>
        <p:nvSpPr>
          <p:cNvPr name="TextBox 16" id="16"/>
          <p:cNvSpPr txBox="true"/>
          <p:nvPr/>
        </p:nvSpPr>
        <p:spPr>
          <a:xfrm rot="0">
            <a:off x="2902078" y="2716924"/>
            <a:ext cx="12483844" cy="1758505"/>
          </a:xfrm>
          <a:prstGeom prst="rect">
            <a:avLst/>
          </a:prstGeom>
        </p:spPr>
        <p:txBody>
          <a:bodyPr anchor="t" rtlCol="false" tIns="0" lIns="0" bIns="0" rIns="0">
            <a:spAutoFit/>
          </a:bodyPr>
          <a:lstStyle/>
          <a:p>
            <a:pPr algn="ctr">
              <a:lnSpc>
                <a:spcPts val="2824"/>
              </a:lnSpc>
            </a:pPr>
            <a:r>
              <a:rPr lang="en-US" sz="2017">
                <a:solidFill>
                  <a:srgbClr val="100F0D"/>
                </a:solidFill>
                <a:latin typeface="Arimo"/>
              </a:rPr>
              <a:t>Col termine Clear ci si riferisce a una delle opzioni per lo smaltimento o riutilizzo, o più in generale per la gestione, di media contenenti informazioni sensibili.</a:t>
            </a:r>
          </a:p>
          <a:p>
            <a:pPr algn="ctr">
              <a:lnSpc>
                <a:spcPts val="2824"/>
              </a:lnSpc>
            </a:pPr>
            <a:r>
              <a:rPr lang="en-US" sz="2017">
                <a:solidFill>
                  <a:srgbClr val="100F0D"/>
                </a:solidFill>
                <a:latin typeface="Arimo"/>
              </a:rPr>
              <a:t>L’opzione Clear implica che il dispositivo infetto venga completamente ripulito dal suo contenuto con tecniche logiche, come per esempio un approccio read-and-write dove il contenuto viene sovrascritto più volte o anche l’approccio factory reset, ovvero riportare il dispositivo alle impostazioni di fabbrica.</a:t>
            </a:r>
          </a:p>
        </p:txBody>
      </p:sp>
      <p:sp>
        <p:nvSpPr>
          <p:cNvPr name="Freeform 17" id="17"/>
          <p:cNvSpPr/>
          <p:nvPr/>
        </p:nvSpPr>
        <p:spPr>
          <a:xfrm flipH="false" flipV="false" rot="0">
            <a:off x="9661795" y="8077829"/>
            <a:ext cx="428360" cy="392533"/>
          </a:xfrm>
          <a:custGeom>
            <a:avLst/>
            <a:gdLst/>
            <a:ahLst/>
            <a:cxnLst/>
            <a:rect r="r" b="b" t="t" l="l"/>
            <a:pathLst>
              <a:path h="392533" w="428360">
                <a:moveTo>
                  <a:pt x="0" y="0"/>
                </a:moveTo>
                <a:lnTo>
                  <a:pt x="428359" y="0"/>
                </a:lnTo>
                <a:lnTo>
                  <a:pt x="428359" y="392533"/>
                </a:lnTo>
                <a:lnTo>
                  <a:pt x="0" y="392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13044963" y="8077829"/>
            <a:ext cx="428360" cy="392533"/>
          </a:xfrm>
          <a:custGeom>
            <a:avLst/>
            <a:gdLst/>
            <a:ahLst/>
            <a:cxnLst/>
            <a:rect r="r" b="b" t="t" l="l"/>
            <a:pathLst>
              <a:path h="392533" w="428360">
                <a:moveTo>
                  <a:pt x="0" y="0"/>
                </a:moveTo>
                <a:lnTo>
                  <a:pt x="428359" y="0"/>
                </a:lnTo>
                <a:lnTo>
                  <a:pt x="428359" y="392533"/>
                </a:lnTo>
                <a:lnTo>
                  <a:pt x="0" y="392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6227288" y="4802846"/>
            <a:ext cx="603200" cy="811025"/>
          </a:xfrm>
          <a:custGeom>
            <a:avLst/>
            <a:gdLst/>
            <a:ahLst/>
            <a:cxnLst/>
            <a:rect r="r" b="b" t="t" l="l"/>
            <a:pathLst>
              <a:path h="811025" w="603200">
                <a:moveTo>
                  <a:pt x="0" y="0"/>
                </a:moveTo>
                <a:lnTo>
                  <a:pt x="603200" y="0"/>
                </a:lnTo>
                <a:lnTo>
                  <a:pt x="603200" y="811025"/>
                </a:lnTo>
                <a:lnTo>
                  <a:pt x="0" y="8110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9875974" y="4802846"/>
            <a:ext cx="603200" cy="811025"/>
          </a:xfrm>
          <a:custGeom>
            <a:avLst/>
            <a:gdLst/>
            <a:ahLst/>
            <a:cxnLst/>
            <a:rect r="r" b="b" t="t" l="l"/>
            <a:pathLst>
              <a:path h="811025" w="603200">
                <a:moveTo>
                  <a:pt x="0" y="0"/>
                </a:moveTo>
                <a:lnTo>
                  <a:pt x="603200" y="0"/>
                </a:lnTo>
                <a:lnTo>
                  <a:pt x="603200" y="811025"/>
                </a:lnTo>
                <a:lnTo>
                  <a:pt x="0" y="8110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13171722" y="4802846"/>
            <a:ext cx="603200" cy="811025"/>
          </a:xfrm>
          <a:custGeom>
            <a:avLst/>
            <a:gdLst/>
            <a:ahLst/>
            <a:cxnLst/>
            <a:rect r="r" b="b" t="t" l="l"/>
            <a:pathLst>
              <a:path h="811025" w="603200">
                <a:moveTo>
                  <a:pt x="0" y="0"/>
                </a:moveTo>
                <a:lnTo>
                  <a:pt x="603200" y="0"/>
                </a:lnTo>
                <a:lnTo>
                  <a:pt x="603200" y="811025"/>
                </a:lnTo>
                <a:lnTo>
                  <a:pt x="0" y="8110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DAF8MB3RbT8</dc:identifier>
  <dcterms:modified xsi:type="dcterms:W3CDTF">2011-08-01T06:04:30Z</dcterms:modified>
  <cp:revision>1</cp:revision>
  <dc:title>incident</dc:title>
</cp:coreProperties>
</file>